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7.jpg" ContentType="image/jpg"/>
  <Override PartName="/ppt/media/image20.jpg" ContentType="image/jpg"/>
  <Override PartName="/ppt/media/image22.jpg" ContentType="image/jpg"/>
  <Override PartName="/ppt/tags/tag5.xml" ContentType="application/vnd.openxmlformats-officedocument.presentationml.tags+xml"/>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30.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sldIdLst>
    <p:sldId id="256" r:id="rId5"/>
    <p:sldId id="2147478127" r:id="rId6"/>
    <p:sldId id="1552023" r:id="rId7"/>
    <p:sldId id="1552031" r:id="rId8"/>
    <p:sldId id="1552026" r:id="rId9"/>
    <p:sldId id="1552024" r:id="rId10"/>
    <p:sldId id="5481" r:id="rId11"/>
    <p:sldId id="2147470326" r:id="rId12"/>
    <p:sldId id="2147470327" r:id="rId13"/>
    <p:sldId id="2147478126" r:id="rId14"/>
    <p:sldId id="2147478130" r:id="rId15"/>
    <p:sldId id="2147478131" r:id="rId16"/>
    <p:sldId id="1552030" r:id="rId17"/>
    <p:sldId id="317" r:id="rId18"/>
    <p:sldId id="1552028" r:id="rId19"/>
    <p:sldId id="355" r:id="rId20"/>
    <p:sldId id="2147478129"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Lst>
  <p:sldSz cx="9144000" cy="5143500" type="screen16x9"/>
  <p:notesSz cx="9144000" cy="5143500"/>
  <p:custDataLst>
    <p:tags r:id="rId35"/>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5D62C-1560-4BF3-9CE4-2E40245B8C52}" v="6" dt="2023-12-04T18:21:47.4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3" d="100"/>
          <a:sy n="133" d="100"/>
        </p:scale>
        <p:origin x="378"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C91E8335-B9C8-4001-B187-9BB2F8183EFA}" type="datetimeFigureOut">
              <a:rPr lang="en-US" smtClean="0"/>
              <a:t>12/9/2023</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5FDF5848-C595-4E32-96AE-E9F1220C75F8}" type="slidenum">
              <a:rPr lang="en-US" smtClean="0"/>
              <a:t>‹#›</a:t>
            </a:fld>
            <a:endParaRPr lang="en-US"/>
          </a:p>
        </p:txBody>
      </p:sp>
    </p:spTree>
    <p:extLst>
      <p:ext uri="{BB962C8B-B14F-4D97-AF65-F5344CB8AC3E}">
        <p14:creationId xmlns:p14="http://schemas.microsoft.com/office/powerpoint/2010/main" val="61470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1111"/>
                </a:solidFill>
                <a:effectLst/>
                <a:latin typeface="Arial" panose="020B0604020202020204" pitchFamily="34" charset="0"/>
              </a:rPr>
              <a:t>Bluetooth 2-Way Satellite Messenger | SOS Protection | Handheld Portable 2-Way GPS Messenger | </a:t>
            </a:r>
            <a:r>
              <a:rPr lang="en-US" b="0" i="0" dirty="0" err="1">
                <a:solidFill>
                  <a:srgbClr val="0F1111"/>
                </a:solidFill>
                <a:effectLst/>
                <a:latin typeface="Arial" panose="020B0604020202020204" pitchFamily="34" charset="0"/>
              </a:rPr>
              <a:t>Globalstar</a:t>
            </a:r>
            <a:r>
              <a:rPr lang="en-US" b="0" i="0" dirty="0">
                <a:solidFill>
                  <a:srgbClr val="0F1111"/>
                </a:solidFill>
                <a:effectLst/>
                <a:latin typeface="Arial" panose="020B0604020202020204" pitchFamily="34" charset="0"/>
              </a:rPr>
              <a:t> Satellite Network Coverage</a:t>
            </a:r>
          </a:p>
          <a:p>
            <a:endParaRPr lang="en-US" dirty="0"/>
          </a:p>
        </p:txBody>
      </p:sp>
      <p:sp>
        <p:nvSpPr>
          <p:cNvPr id="4" name="Slide Number Placeholder 3"/>
          <p:cNvSpPr>
            <a:spLocks noGrp="1"/>
          </p:cNvSpPr>
          <p:nvPr>
            <p:ph type="sldNum" sz="quarter" idx="5"/>
          </p:nvPr>
        </p:nvSpPr>
        <p:spPr/>
        <p:txBody>
          <a:bodyPr/>
          <a:lstStyle/>
          <a:p>
            <a:fld id="{7A94376B-286F-D747-A9D3-3BECB3718FAA}" type="slidenum">
              <a:rPr lang="en-US" smtClean="0"/>
              <a:pPr/>
              <a:t>5</a:t>
            </a:fld>
            <a:endParaRPr lang="en-US" dirty="0"/>
          </a:p>
        </p:txBody>
      </p:sp>
    </p:spTree>
    <p:extLst>
      <p:ext uri="{BB962C8B-B14F-4D97-AF65-F5344CB8AC3E}">
        <p14:creationId xmlns:p14="http://schemas.microsoft.com/office/powerpoint/2010/main" val="272537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Pleased to provide this update on Gahcho Kué Mine</a:t>
            </a:r>
          </a:p>
          <a:p>
            <a:r>
              <a:rPr lang="en-US" dirty="0"/>
              <a:t>We marked seven years of operation in September and as you can see, the mine continues to change as operations advance</a:t>
            </a:r>
          </a:p>
          <a:p>
            <a:r>
              <a:rPr lang="en-US" dirty="0"/>
              <a:t>Our current life of mine is to 2030</a:t>
            </a:r>
          </a:p>
        </p:txBody>
      </p:sp>
      <p:sp>
        <p:nvSpPr>
          <p:cNvPr id="4" name="Slide Number Placeholder 3"/>
          <p:cNvSpPr>
            <a:spLocks noGrp="1"/>
          </p:cNvSpPr>
          <p:nvPr>
            <p:ph type="sldNum" sz="quarter" idx="5"/>
          </p:nvPr>
        </p:nvSpPr>
        <p:spPr/>
        <p:txBody>
          <a:bodyPr/>
          <a:lstStyle/>
          <a:p>
            <a:fld id="{7A94376B-286F-D747-A9D3-3BECB3718FAA}" type="slidenum">
              <a:rPr lang="en-US" smtClean="0"/>
              <a:pPr/>
              <a:t>7</a:t>
            </a:fld>
            <a:endParaRPr lang="en-US" dirty="0"/>
          </a:p>
        </p:txBody>
      </p:sp>
    </p:spTree>
    <p:extLst>
      <p:ext uri="{BB962C8B-B14F-4D97-AF65-F5344CB8AC3E}">
        <p14:creationId xmlns:p14="http://schemas.microsoft.com/office/powerpoint/2010/main" val="357429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key focus going forward is to drive continuous and operational excellence in on Winter Road Operations from planning to execution based on lessons learned.</a:t>
            </a:r>
          </a:p>
          <a:p>
            <a:endParaRPr lang="en-US" dirty="0"/>
          </a:p>
          <a:p>
            <a:r>
              <a:rPr lang="en-US" dirty="0"/>
              <a:t>We Can’t Improve What We Can’t Measure</a:t>
            </a:r>
          </a:p>
        </p:txBody>
      </p:sp>
      <p:sp>
        <p:nvSpPr>
          <p:cNvPr id="4" name="Slide Number Placeholder 3"/>
          <p:cNvSpPr>
            <a:spLocks noGrp="1"/>
          </p:cNvSpPr>
          <p:nvPr>
            <p:ph type="sldNum" sz="quarter" idx="5"/>
          </p:nvPr>
        </p:nvSpPr>
        <p:spPr/>
        <p:txBody>
          <a:bodyPr/>
          <a:lstStyle/>
          <a:p>
            <a:fld id="{7A94376B-286F-D747-A9D3-3BECB3718FAA}" type="slidenum">
              <a:rPr lang="en-US" smtClean="0"/>
              <a:pPr/>
              <a:t>12</a:t>
            </a:fld>
            <a:endParaRPr lang="en-US" dirty="0"/>
          </a:p>
        </p:txBody>
      </p:sp>
    </p:spTree>
    <p:extLst>
      <p:ext uri="{BB962C8B-B14F-4D97-AF65-F5344CB8AC3E}">
        <p14:creationId xmlns:p14="http://schemas.microsoft.com/office/powerpoint/2010/main" val="42016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key focus going forward is to drive continuous and operational excellence in on Winter Road Operations from planning to execution based on lessons learned.</a:t>
            </a:r>
          </a:p>
          <a:p>
            <a:endParaRPr lang="en-US" dirty="0"/>
          </a:p>
          <a:p>
            <a:r>
              <a:rPr lang="en-US" dirty="0"/>
              <a:t>We Can’t Improve What We Can’t Measure</a:t>
            </a:r>
          </a:p>
        </p:txBody>
      </p:sp>
      <p:sp>
        <p:nvSpPr>
          <p:cNvPr id="4" name="Slide Number Placeholder 3"/>
          <p:cNvSpPr>
            <a:spLocks noGrp="1"/>
          </p:cNvSpPr>
          <p:nvPr>
            <p:ph type="sldNum" sz="quarter" idx="5"/>
          </p:nvPr>
        </p:nvSpPr>
        <p:spPr/>
        <p:txBody>
          <a:bodyPr/>
          <a:lstStyle/>
          <a:p>
            <a:fld id="{7A94376B-286F-D747-A9D3-3BECB3718FAA}" type="slidenum">
              <a:rPr lang="en-US" smtClean="0"/>
              <a:pPr/>
              <a:t>13</a:t>
            </a:fld>
            <a:endParaRPr lang="en-US" dirty="0"/>
          </a:p>
        </p:txBody>
      </p:sp>
    </p:spTree>
    <p:extLst>
      <p:ext uri="{BB962C8B-B14F-4D97-AF65-F5344CB8AC3E}">
        <p14:creationId xmlns:p14="http://schemas.microsoft.com/office/powerpoint/2010/main" val="420363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current weather conditions and the seasonal trends for the last 7 years we estimate 2</a:t>
            </a:r>
            <a:r>
              <a:rPr lang="en-US" baseline="30000" dirty="0"/>
              <a:t>nd</a:t>
            </a:r>
            <a:r>
              <a:rPr lang="en-US" dirty="0"/>
              <a:t> week of February. Key Challenges:• Highlight the main challenges your supply chain faces during the winter months, such as snow, ice, storms, and reduced daylight.4. Road Conditions and Safety:• Discuss the state of road conditions and safety measures in place, including any road closures or restrictions.</a:t>
            </a:r>
          </a:p>
        </p:txBody>
      </p:sp>
      <p:sp>
        <p:nvSpPr>
          <p:cNvPr id="4" name="Slide Number Placeholder 3"/>
          <p:cNvSpPr>
            <a:spLocks noGrp="1"/>
          </p:cNvSpPr>
          <p:nvPr>
            <p:ph type="sldNum" sz="quarter" idx="5"/>
          </p:nvPr>
        </p:nvSpPr>
        <p:spPr/>
        <p:txBody>
          <a:bodyPr/>
          <a:lstStyle/>
          <a:p>
            <a:fld id="{7A94376B-286F-D747-A9D3-3BECB3718FAA}" type="slidenum">
              <a:rPr lang="en-US" smtClean="0"/>
              <a:pPr/>
              <a:t>16</a:t>
            </a:fld>
            <a:endParaRPr lang="en-US" dirty="0"/>
          </a:p>
        </p:txBody>
      </p:sp>
    </p:spTree>
    <p:extLst>
      <p:ext uri="{BB962C8B-B14F-4D97-AF65-F5344CB8AC3E}">
        <p14:creationId xmlns:p14="http://schemas.microsoft.com/office/powerpoint/2010/main" val="38129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71943" y="1447747"/>
            <a:ext cx="7172959" cy="1000760"/>
          </a:xfrm>
          <a:prstGeom prst="rect">
            <a:avLst/>
          </a:prstGeom>
        </p:spPr>
        <p:txBody>
          <a:bodyPr wrap="square" lIns="0" tIns="0" rIns="0" bIns="0">
            <a:spAutoFit/>
          </a:bodyPr>
          <a:lstStyle>
            <a:lvl1pPr>
              <a:defRPr sz="1800" b="0" i="0">
                <a:solidFill>
                  <a:schemeClr val="bg1"/>
                </a:solidFill>
                <a:latin typeface="Franklin Gothic Book"/>
                <a:cs typeface="Franklin Gothic Book"/>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400" b="0" i="0">
                <a:solidFill>
                  <a:srgbClr val="131313"/>
                </a:solidFill>
                <a:latin typeface="Franklin Gothic Book"/>
                <a:cs typeface="Franklin Gothic 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12/9/2023</a:t>
            </a:fld>
            <a:endParaRPr lang="en-US"/>
          </a:p>
        </p:txBody>
      </p:sp>
      <p:sp>
        <p:nvSpPr>
          <p:cNvPr id="6" name="Holder 6"/>
          <p:cNvSpPr>
            <a:spLocks noGrp="1"/>
          </p:cNvSpPr>
          <p:nvPr>
            <p:ph type="sldNum" sz="quarter" idx="7"/>
          </p:nvPr>
        </p:nvSpPr>
        <p:spPr/>
        <p:txBody>
          <a:bodyPr lIns="0" tIns="0" rIns="0" bIns="0"/>
          <a:lstStyle>
            <a:lvl1pPr>
              <a:defRPr sz="700" b="0" i="0">
                <a:solidFill>
                  <a:srgbClr val="131313"/>
                </a:solidFill>
                <a:latin typeface="Franklin Gothic Book"/>
                <a:cs typeface="Franklin Gothic Book"/>
              </a:defRPr>
            </a:lvl1pPr>
          </a:lstStyle>
          <a:p>
            <a:pPr marL="9144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F254A-0CEE-AD43-947F-E435E5D3431F}"/>
              </a:ext>
            </a:extLst>
          </p:cNvPr>
          <p:cNvSpPr/>
          <p:nvPr userDrawn="1"/>
        </p:nvSpPr>
        <p:spPr>
          <a:xfrm>
            <a:off x="144000" y="144000"/>
            <a:ext cx="8856000" cy="648000"/>
          </a:xfrm>
          <a:prstGeom prst="rect">
            <a:avLst/>
          </a:prstGeom>
          <a:solidFill>
            <a:srgbClr val="1223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6FD4BC-141E-9E48-BD89-CCEE958490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00685" y="261256"/>
            <a:ext cx="421574" cy="421574"/>
          </a:xfrm>
          <a:prstGeom prst="rect">
            <a:avLst/>
          </a:prstGeom>
        </p:spPr>
      </p:pic>
      <p:sp>
        <p:nvSpPr>
          <p:cNvPr id="5" name="TextBox 4"/>
          <p:cNvSpPr txBox="1"/>
          <p:nvPr userDrawn="1"/>
        </p:nvSpPr>
        <p:spPr>
          <a:xfrm>
            <a:off x="8424000" y="4752000"/>
            <a:ext cx="288000" cy="144000"/>
          </a:xfrm>
          <a:prstGeom prst="rect">
            <a:avLst/>
          </a:prstGeom>
          <a:noFill/>
        </p:spPr>
        <p:txBody>
          <a:bodyPr wrap="square" lIns="0" tIns="0" rIns="0" bIns="0" rtlCol="0" anchor="b" anchorCtr="0">
            <a:noAutofit/>
          </a:bodyPr>
          <a:lstStyle/>
          <a:p>
            <a:pPr algn="r"/>
            <a:fld id="{EFE17364-4DB3-EA4A-A9EC-41836A392630}" type="slidenum">
              <a:rPr lang="en-US" sz="700" b="1" i="0" smtClean="0">
                <a:solidFill>
                  <a:schemeClr val="tx1"/>
                </a:solidFill>
                <a:latin typeface="Franklin Gothic Book"/>
                <a:cs typeface="Franklin Gothic Book"/>
              </a:rPr>
              <a:pPr algn="r"/>
              <a:t>‹#›</a:t>
            </a:fld>
            <a:endParaRPr lang="en-US" sz="700" b="1" i="0">
              <a:solidFill>
                <a:schemeClr val="tx1"/>
              </a:solidFill>
              <a:latin typeface="Franklin Gothic Book"/>
              <a:cs typeface="Franklin Gothic Book"/>
            </a:endParaRPr>
          </a:p>
        </p:txBody>
      </p:sp>
      <p:sp>
        <p:nvSpPr>
          <p:cNvPr id="12" name="Text Placeholder 12"/>
          <p:cNvSpPr>
            <a:spLocks noGrp="1"/>
          </p:cNvSpPr>
          <p:nvPr>
            <p:ph type="body" sz="quarter" idx="11"/>
          </p:nvPr>
        </p:nvSpPr>
        <p:spPr>
          <a:xfrm>
            <a:off x="432000" y="1080000"/>
            <a:ext cx="8280000" cy="3600000"/>
          </a:xfrm>
          <a:prstGeom prst="rect">
            <a:avLst/>
          </a:prstGeom>
        </p:spPr>
        <p:txBody>
          <a:bodyPr vert="horz" wrap="square" lIns="0" tIns="0" rIns="0" bIns="0">
            <a:normAutofit/>
          </a:bodyPr>
          <a:lstStyle>
            <a:lvl1pPr marL="0" indent="0">
              <a:spcBef>
                <a:spcPts val="0"/>
              </a:spcBef>
              <a:spcAft>
                <a:spcPts val="600"/>
              </a:spcAft>
              <a:buFont typeface="Arial" panose="020B0604020202020204" pitchFamily="34" charset="0"/>
              <a:buNone/>
              <a:defRPr sz="1400" baseline="0">
                <a:latin typeface="Franklin Gothic Book"/>
                <a:cs typeface="Franklin Gothic Book"/>
              </a:defRPr>
            </a:lvl1pPr>
            <a:lvl2pPr marL="358775" indent="-180975">
              <a:spcBef>
                <a:spcPts val="0"/>
              </a:spcBef>
              <a:spcAft>
                <a:spcPts val="300"/>
              </a:spcAft>
              <a:buFont typeface="Arial" panose="020B0604020202020204" pitchFamily="34" charset="0"/>
              <a:buChar char="•"/>
              <a:tabLst/>
              <a:defRPr sz="1400"/>
            </a:lvl2pPr>
            <a:lvl3pPr marL="530225" indent="-171450">
              <a:spcBef>
                <a:spcPts val="0"/>
              </a:spcBef>
              <a:spcAft>
                <a:spcPts val="300"/>
              </a:spcAft>
              <a:buFont typeface="Arial" panose="020B0604020202020204" pitchFamily="34" charset="0"/>
              <a:buChar char="•"/>
              <a:defRPr sz="1200"/>
            </a:lvl3pPr>
            <a:lvl4pPr marL="708025" indent="-171450">
              <a:spcBef>
                <a:spcPts val="0"/>
              </a:spcBef>
              <a:spcAft>
                <a:spcPts val="300"/>
              </a:spcAft>
              <a:buFont typeface="Arial" panose="020B0604020202020204" pitchFamily="34" charset="0"/>
              <a:buChar char="•"/>
              <a:defRPr sz="1200"/>
            </a:lvl4pPr>
            <a:lvl5pPr marL="887412" indent="-171450">
              <a:spcBef>
                <a:spcPts val="0"/>
              </a:spcBef>
              <a:spcAft>
                <a:spcPts val="300"/>
              </a:spcAft>
              <a:buFont typeface="Arial" panose="020B0604020202020204" pitchFamily="34" charset="0"/>
              <a:buChar char="•"/>
              <a:defRPr sz="1100"/>
            </a:lvl5pPr>
            <a:lvl6pPr marL="715962" indent="0">
              <a:buFont typeface="Arial" panose="020B0604020202020204" pitchFamily="34" charset="0"/>
              <a:buNone/>
              <a:defRPr sz="1100"/>
            </a:lvl6pPr>
          </a:lstStyle>
          <a:p>
            <a:pPr lvl="0"/>
            <a:r>
              <a:rPr lang="en-US"/>
              <a:t>Click to edit Master text styles</a:t>
            </a:r>
          </a:p>
        </p:txBody>
      </p:sp>
      <p:sp>
        <p:nvSpPr>
          <p:cNvPr id="8" name="Text Placeholder 10">
            <a:extLst>
              <a:ext uri="{FF2B5EF4-FFF2-40B4-BE49-F238E27FC236}">
                <a16:creationId xmlns:a16="http://schemas.microsoft.com/office/drawing/2014/main" id="{42FF0553-FDD9-6044-B3F1-D001B773ACED}"/>
              </a:ext>
            </a:extLst>
          </p:cNvPr>
          <p:cNvSpPr>
            <a:spLocks noGrp="1"/>
          </p:cNvSpPr>
          <p:nvPr>
            <p:ph type="body" sz="quarter" idx="10" hasCustomPrompt="1"/>
          </p:nvPr>
        </p:nvSpPr>
        <p:spPr>
          <a:xfrm>
            <a:off x="432000" y="144000"/>
            <a:ext cx="7560000" cy="648000"/>
          </a:xfrm>
          <a:prstGeom prst="rect">
            <a:avLst/>
          </a:prstGeom>
        </p:spPr>
        <p:txBody>
          <a:bodyPr vert="horz" lIns="0" tIns="0" rIns="0" bIns="0" anchor="ctr" anchorCtr="0">
            <a:normAutofit/>
          </a:bodyPr>
          <a:lstStyle>
            <a:lvl1pPr marL="0" indent="0">
              <a:spcBef>
                <a:spcPts val="0"/>
              </a:spcBef>
              <a:buNone/>
              <a:defRPr sz="1800" b="1" cap="all" baseline="0">
                <a:solidFill>
                  <a:schemeClr val="bg1"/>
                </a:solidFill>
                <a:latin typeface="+mn-lt"/>
                <a:cs typeface="Franklin Gothic Medium"/>
              </a:defRPr>
            </a:lvl1pPr>
          </a:lstStyle>
          <a:p>
            <a:pPr lvl="0"/>
            <a:r>
              <a:rPr lang="en-US" err="1"/>
              <a:t>SLIde</a:t>
            </a:r>
            <a:r>
              <a:rPr lang="en-US"/>
              <a:t> title</a:t>
            </a:r>
          </a:p>
        </p:txBody>
      </p:sp>
    </p:spTree>
    <p:extLst>
      <p:ext uri="{BB962C8B-B14F-4D97-AF65-F5344CB8AC3E}">
        <p14:creationId xmlns:p14="http://schemas.microsoft.com/office/powerpoint/2010/main" val="412743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102E82-1359-A34F-866D-33C40B7BAB45}"/>
              </a:ext>
            </a:extLst>
          </p:cNvPr>
          <p:cNvSpPr/>
          <p:nvPr userDrawn="1"/>
        </p:nvSpPr>
        <p:spPr>
          <a:xfrm>
            <a:off x="144000" y="144000"/>
            <a:ext cx="8856000" cy="648000"/>
          </a:xfrm>
          <a:prstGeom prst="rect">
            <a:avLst/>
          </a:prstGeom>
          <a:solidFill>
            <a:srgbClr val="1223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FB99AB1-3B51-D341-B326-1A8C68A34A5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00685" y="261256"/>
            <a:ext cx="421574" cy="421574"/>
          </a:xfrm>
          <a:prstGeom prst="rect">
            <a:avLst/>
          </a:prstGeom>
        </p:spPr>
      </p:pic>
      <p:sp>
        <p:nvSpPr>
          <p:cNvPr id="5" name="TextBox 4"/>
          <p:cNvSpPr txBox="1"/>
          <p:nvPr userDrawn="1"/>
        </p:nvSpPr>
        <p:spPr>
          <a:xfrm>
            <a:off x="8424000" y="4752000"/>
            <a:ext cx="288000" cy="144000"/>
          </a:xfrm>
          <a:prstGeom prst="rect">
            <a:avLst/>
          </a:prstGeom>
          <a:noFill/>
        </p:spPr>
        <p:txBody>
          <a:bodyPr wrap="square" lIns="0" tIns="0" rIns="0" bIns="0" rtlCol="0" anchor="b" anchorCtr="0">
            <a:noAutofit/>
          </a:bodyPr>
          <a:lstStyle/>
          <a:p>
            <a:pPr algn="r"/>
            <a:fld id="{EFE17364-4DB3-EA4A-A9EC-41836A392630}" type="slidenum">
              <a:rPr lang="en-US" sz="700" b="1" i="0" smtClean="0">
                <a:solidFill>
                  <a:schemeClr val="tx1"/>
                </a:solidFill>
                <a:latin typeface="Franklin Gothic Book"/>
                <a:cs typeface="Franklin Gothic Book"/>
              </a:rPr>
              <a:pPr algn="r"/>
              <a:t>‹#›</a:t>
            </a:fld>
            <a:endParaRPr lang="en-US" sz="700" b="1" i="0">
              <a:solidFill>
                <a:schemeClr val="tx1"/>
              </a:solidFill>
              <a:latin typeface="Franklin Gothic Book"/>
              <a:cs typeface="Franklin Gothic Book"/>
            </a:endParaRPr>
          </a:p>
        </p:txBody>
      </p:sp>
      <p:sp>
        <p:nvSpPr>
          <p:cNvPr id="8" name="Text Placeholder 12"/>
          <p:cNvSpPr>
            <a:spLocks noGrp="1"/>
          </p:cNvSpPr>
          <p:nvPr>
            <p:ph type="body" sz="quarter" idx="11" hasCustomPrompt="1"/>
          </p:nvPr>
        </p:nvSpPr>
        <p:spPr>
          <a:xfrm>
            <a:off x="432000" y="1080000"/>
            <a:ext cx="8280000" cy="3600000"/>
          </a:xfrm>
          <a:prstGeom prst="rect">
            <a:avLst/>
          </a:prstGeom>
        </p:spPr>
        <p:txBody>
          <a:bodyPr vert="horz" wrap="square" lIns="0" tIns="0" rIns="0" bIns="0">
            <a:normAutofit/>
          </a:bodyPr>
          <a:lstStyle>
            <a:lvl1pPr marL="179388" indent="-179388">
              <a:spcBef>
                <a:spcPts val="0"/>
              </a:spcBef>
              <a:spcAft>
                <a:spcPts val="300"/>
              </a:spcAft>
              <a:buFont typeface="Arial"/>
              <a:buChar char="•"/>
              <a:defRPr sz="1400" baseline="0">
                <a:latin typeface="Franklin Gothic Book" panose="020B0503020102020204" pitchFamily="34" charset="0"/>
                <a:cs typeface="Franklin Gothic Book" panose="020B0503020102020204" pitchFamily="34" charset="0"/>
              </a:defRPr>
            </a:lvl1pPr>
            <a:lvl2pPr marL="358775" indent="-180975">
              <a:spcBef>
                <a:spcPts val="0"/>
              </a:spcBef>
              <a:spcAft>
                <a:spcPts val="300"/>
              </a:spcAft>
              <a:buFont typeface="Franklin Gothic Book" panose="020B0503020102020204" pitchFamily="34" charset="0"/>
              <a:buChar char="-"/>
              <a:defRPr sz="1200" baseline="0">
                <a:latin typeface="Franklin Gothic Book" panose="020B0503020102020204" pitchFamily="34" charset="0"/>
                <a:cs typeface="Franklin Gothic Book" panose="020B0503020102020204" pitchFamily="34" charset="0"/>
              </a:defRPr>
            </a:lvl2pPr>
            <a:lvl3pPr marL="536575" indent="-177800">
              <a:spcBef>
                <a:spcPts val="0"/>
              </a:spcBef>
              <a:spcAft>
                <a:spcPts val="300"/>
              </a:spcAft>
              <a:buFont typeface="Arial"/>
              <a:buChar char="•"/>
              <a:defRPr sz="1100" b="0" i="0">
                <a:latin typeface="Franklin Gothic Book" panose="020B0503020102020204" pitchFamily="34" charset="0"/>
                <a:cs typeface="Franklin Gothic Book" panose="020B0503020102020204" pitchFamily="34" charset="0"/>
              </a:defRPr>
            </a:lvl3pPr>
            <a:lvl4pPr marL="715963" indent="-179388">
              <a:spcBef>
                <a:spcPts val="0"/>
              </a:spcBef>
              <a:spcAft>
                <a:spcPts val="300"/>
              </a:spcAft>
              <a:buFont typeface="Arial" panose="020B0604020202020204" pitchFamily="34" charset="0"/>
              <a:buChar char="-"/>
              <a:defRPr sz="1050">
                <a:latin typeface="Franklin Gothic Book" panose="020B0503020102020204" pitchFamily="34" charset="0"/>
              </a:defRPr>
            </a:lvl4pPr>
            <a:lvl5pPr marL="895350" indent="-179388">
              <a:spcBef>
                <a:spcPts val="0"/>
              </a:spcBef>
              <a:spcAft>
                <a:spcPts val="300"/>
              </a:spcAft>
              <a:buFont typeface="Arial" panose="020B0604020202020204" pitchFamily="34" charset="0"/>
              <a:buChar char="•"/>
              <a:defRPr sz="1000">
                <a:latin typeface="Franklin Gothic Book" panose="020B0503020102020204" pitchFamily="34" charset="0"/>
              </a:defRPr>
            </a:lvl5pPr>
          </a:lstStyle>
          <a:p>
            <a:pPr lvl="0"/>
            <a:r>
              <a:rPr lang="en-US"/>
              <a:t>Level 1</a:t>
            </a:r>
          </a:p>
          <a:p>
            <a:pPr lvl="1"/>
            <a:r>
              <a:rPr lang="en-US"/>
              <a:t>Level 2</a:t>
            </a:r>
          </a:p>
          <a:p>
            <a:pPr lvl="2"/>
            <a:r>
              <a:rPr lang="en-US"/>
              <a:t>Level 3</a:t>
            </a:r>
          </a:p>
          <a:p>
            <a:pPr lvl="3"/>
            <a:r>
              <a:rPr lang="en-US"/>
              <a:t>Level 4</a:t>
            </a:r>
          </a:p>
          <a:p>
            <a:pPr lvl="4"/>
            <a:r>
              <a:rPr lang="en-US"/>
              <a:t>Level 5</a:t>
            </a:r>
          </a:p>
        </p:txBody>
      </p:sp>
      <p:sp>
        <p:nvSpPr>
          <p:cNvPr id="14" name="Text Placeholder 10">
            <a:extLst>
              <a:ext uri="{FF2B5EF4-FFF2-40B4-BE49-F238E27FC236}">
                <a16:creationId xmlns:a16="http://schemas.microsoft.com/office/drawing/2014/main" id="{F61B306F-5C2D-5142-8C24-2732C340D3E5}"/>
              </a:ext>
            </a:extLst>
          </p:cNvPr>
          <p:cNvSpPr>
            <a:spLocks noGrp="1"/>
          </p:cNvSpPr>
          <p:nvPr>
            <p:ph type="body" sz="quarter" idx="10" hasCustomPrompt="1"/>
          </p:nvPr>
        </p:nvSpPr>
        <p:spPr>
          <a:xfrm>
            <a:off x="432000" y="144000"/>
            <a:ext cx="7560000" cy="648000"/>
          </a:xfrm>
          <a:prstGeom prst="rect">
            <a:avLst/>
          </a:prstGeom>
        </p:spPr>
        <p:txBody>
          <a:bodyPr vert="horz" lIns="0" tIns="0" rIns="0" bIns="0" anchor="ctr" anchorCtr="0">
            <a:normAutofit/>
          </a:bodyPr>
          <a:lstStyle>
            <a:lvl1pPr marL="0" indent="0">
              <a:spcBef>
                <a:spcPts val="0"/>
              </a:spcBef>
              <a:buNone/>
              <a:defRPr sz="1800" b="1" cap="all" baseline="0">
                <a:solidFill>
                  <a:schemeClr val="bg1"/>
                </a:solidFill>
                <a:latin typeface="+mn-lt"/>
                <a:cs typeface="Franklin Gothic Medium"/>
              </a:defRPr>
            </a:lvl1pPr>
          </a:lstStyle>
          <a:p>
            <a:pPr lvl="0"/>
            <a:r>
              <a:rPr lang="en-US" err="1"/>
              <a:t>SLIde</a:t>
            </a:r>
            <a:r>
              <a:rPr lang="en-US"/>
              <a:t> title</a:t>
            </a:r>
          </a:p>
        </p:txBody>
      </p:sp>
    </p:spTree>
    <p:extLst>
      <p:ext uri="{BB962C8B-B14F-4D97-AF65-F5344CB8AC3E}">
        <p14:creationId xmlns:p14="http://schemas.microsoft.com/office/powerpoint/2010/main" val="425471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Franklin Gothic Book"/>
                <a:cs typeface="Franklin Gothic Book"/>
              </a:defRPr>
            </a:lvl1pPr>
          </a:lstStyle>
          <a:p>
            <a:endParaRPr/>
          </a:p>
        </p:txBody>
      </p:sp>
      <p:sp>
        <p:nvSpPr>
          <p:cNvPr id="3" name="Holder 3"/>
          <p:cNvSpPr>
            <a:spLocks noGrp="1"/>
          </p:cNvSpPr>
          <p:nvPr>
            <p:ph type="body" idx="1"/>
          </p:nvPr>
        </p:nvSpPr>
        <p:spPr/>
        <p:txBody>
          <a:bodyPr lIns="0" tIns="0" rIns="0" bIns="0"/>
          <a:lstStyle>
            <a:lvl1pPr>
              <a:defRPr sz="1400" b="0" i="0">
                <a:solidFill>
                  <a:srgbClr val="131313"/>
                </a:solidFill>
                <a:latin typeface="Franklin Gothic Book"/>
                <a:cs typeface="Franklin Gothic 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12/9/2023</a:t>
            </a:fld>
            <a:endParaRPr lang="en-US"/>
          </a:p>
        </p:txBody>
      </p:sp>
      <p:sp>
        <p:nvSpPr>
          <p:cNvPr id="6" name="Holder 6"/>
          <p:cNvSpPr>
            <a:spLocks noGrp="1"/>
          </p:cNvSpPr>
          <p:nvPr>
            <p:ph type="sldNum" sz="quarter" idx="7"/>
          </p:nvPr>
        </p:nvSpPr>
        <p:spPr/>
        <p:txBody>
          <a:bodyPr lIns="0" tIns="0" rIns="0" bIns="0"/>
          <a:lstStyle>
            <a:lvl1pPr>
              <a:defRPr sz="700" b="0" i="0">
                <a:solidFill>
                  <a:srgbClr val="131313"/>
                </a:solidFill>
                <a:latin typeface="Franklin Gothic Book"/>
                <a:cs typeface="Franklin Gothic Book"/>
              </a:defRPr>
            </a:lvl1pPr>
          </a:lstStyle>
          <a:p>
            <a:pPr marL="9144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Franklin Gothic Book"/>
                <a:cs typeface="Franklin Gothic Book"/>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12/9/2023</a:t>
            </a:fld>
            <a:endParaRPr lang="en-US"/>
          </a:p>
        </p:txBody>
      </p:sp>
      <p:sp>
        <p:nvSpPr>
          <p:cNvPr id="7" name="Holder 7"/>
          <p:cNvSpPr>
            <a:spLocks noGrp="1"/>
          </p:cNvSpPr>
          <p:nvPr>
            <p:ph type="sldNum" sz="quarter" idx="7"/>
          </p:nvPr>
        </p:nvSpPr>
        <p:spPr/>
        <p:txBody>
          <a:bodyPr lIns="0" tIns="0" rIns="0" bIns="0"/>
          <a:lstStyle>
            <a:lvl1pPr>
              <a:defRPr sz="700" b="0" i="0">
                <a:solidFill>
                  <a:srgbClr val="131313"/>
                </a:solidFill>
                <a:latin typeface="Franklin Gothic Book"/>
                <a:cs typeface="Franklin Gothic Book"/>
              </a:defRPr>
            </a:lvl1pPr>
          </a:lstStyle>
          <a:p>
            <a:pPr marL="9144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Franklin Gothic Book"/>
                <a:cs typeface="Franklin Gothic 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12/9/2023</a:t>
            </a:fld>
            <a:endParaRPr lang="en-US"/>
          </a:p>
        </p:txBody>
      </p:sp>
      <p:sp>
        <p:nvSpPr>
          <p:cNvPr id="5" name="Holder 5"/>
          <p:cNvSpPr>
            <a:spLocks noGrp="1"/>
          </p:cNvSpPr>
          <p:nvPr>
            <p:ph type="sldNum" sz="quarter" idx="7"/>
          </p:nvPr>
        </p:nvSpPr>
        <p:spPr/>
        <p:txBody>
          <a:bodyPr lIns="0" tIns="0" rIns="0" bIns="0"/>
          <a:lstStyle>
            <a:lvl1pPr>
              <a:defRPr sz="700" b="0" i="0">
                <a:solidFill>
                  <a:srgbClr val="131313"/>
                </a:solidFill>
                <a:latin typeface="Franklin Gothic Book"/>
                <a:cs typeface="Franklin Gothic Book"/>
              </a:defRPr>
            </a:lvl1pPr>
          </a:lstStyle>
          <a:p>
            <a:pPr marL="9144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12/9/2023</a:t>
            </a:fld>
            <a:endParaRPr lang="en-US"/>
          </a:p>
        </p:txBody>
      </p:sp>
      <p:sp>
        <p:nvSpPr>
          <p:cNvPr id="4" name="Holder 4"/>
          <p:cNvSpPr>
            <a:spLocks noGrp="1"/>
          </p:cNvSpPr>
          <p:nvPr>
            <p:ph type="sldNum" sz="quarter" idx="7"/>
          </p:nvPr>
        </p:nvSpPr>
        <p:spPr/>
        <p:txBody>
          <a:bodyPr lIns="0" tIns="0" rIns="0" bIns="0"/>
          <a:lstStyle>
            <a:lvl1pPr>
              <a:defRPr sz="700" b="0" i="0">
                <a:solidFill>
                  <a:srgbClr val="131313"/>
                </a:solidFill>
                <a:latin typeface="Franklin Gothic Book"/>
                <a:cs typeface="Franklin Gothic Book"/>
              </a:defRPr>
            </a:lvl1pPr>
          </a:lstStyle>
          <a:p>
            <a:pPr marL="9144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Are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F5BF04-33CC-0746-9CC2-4EBF11D8E5AE}"/>
              </a:ext>
            </a:extLst>
          </p:cNvPr>
          <p:cNvSpPr/>
          <p:nvPr userDrawn="1"/>
        </p:nvSpPr>
        <p:spPr>
          <a:xfrm>
            <a:off x="144000" y="144000"/>
            <a:ext cx="8856000" cy="648000"/>
          </a:xfrm>
          <a:prstGeom prst="rect">
            <a:avLst/>
          </a:prstGeom>
          <a:solidFill>
            <a:srgbClr val="1223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73E9A77-3972-5F4A-84B0-24323C789B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0685" y="261256"/>
            <a:ext cx="421574" cy="421574"/>
          </a:xfrm>
          <a:prstGeom prst="rect">
            <a:avLst/>
          </a:prstGeom>
        </p:spPr>
      </p:pic>
      <p:sp>
        <p:nvSpPr>
          <p:cNvPr id="5" name="TextBox 4"/>
          <p:cNvSpPr txBox="1"/>
          <p:nvPr userDrawn="1"/>
        </p:nvSpPr>
        <p:spPr>
          <a:xfrm>
            <a:off x="8424000" y="4752000"/>
            <a:ext cx="288000" cy="144000"/>
          </a:xfrm>
          <a:prstGeom prst="rect">
            <a:avLst/>
          </a:prstGeom>
          <a:noFill/>
        </p:spPr>
        <p:txBody>
          <a:bodyPr wrap="square" lIns="0" tIns="0" rIns="0" bIns="0" rtlCol="0" anchor="b" anchorCtr="0">
            <a:noAutofit/>
          </a:bodyPr>
          <a:lstStyle/>
          <a:p>
            <a:pPr algn="r"/>
            <a:fld id="{EFE17364-4DB3-EA4A-A9EC-41836A392630}" type="slidenum">
              <a:rPr lang="en-US" sz="700" b="1" i="0" smtClean="0">
                <a:solidFill>
                  <a:schemeClr val="tx1"/>
                </a:solidFill>
                <a:latin typeface="Franklin Gothic Book"/>
                <a:cs typeface="Franklin Gothic Book"/>
              </a:rPr>
              <a:pPr algn="r"/>
              <a:t>‹#›</a:t>
            </a:fld>
            <a:endParaRPr lang="en-US" sz="700" b="1" i="0" dirty="0">
              <a:solidFill>
                <a:schemeClr val="tx1"/>
              </a:solidFill>
              <a:latin typeface="Franklin Gothic Book"/>
              <a:cs typeface="Franklin Gothic Book"/>
            </a:endParaRPr>
          </a:p>
        </p:txBody>
      </p:sp>
      <p:sp>
        <p:nvSpPr>
          <p:cNvPr id="13" name="Text Placeholder 10">
            <a:extLst>
              <a:ext uri="{FF2B5EF4-FFF2-40B4-BE49-F238E27FC236}">
                <a16:creationId xmlns:a16="http://schemas.microsoft.com/office/drawing/2014/main" id="{1C64903C-D1DA-EB4D-8EB4-D669662E70E5}"/>
              </a:ext>
            </a:extLst>
          </p:cNvPr>
          <p:cNvSpPr>
            <a:spLocks noGrp="1"/>
          </p:cNvSpPr>
          <p:nvPr>
            <p:ph type="body" sz="quarter" idx="10" hasCustomPrompt="1"/>
          </p:nvPr>
        </p:nvSpPr>
        <p:spPr>
          <a:xfrm>
            <a:off x="432000" y="144000"/>
            <a:ext cx="7560000" cy="648000"/>
          </a:xfrm>
          <a:prstGeom prst="rect">
            <a:avLst/>
          </a:prstGeom>
        </p:spPr>
        <p:txBody>
          <a:bodyPr vert="horz" lIns="0" tIns="0" rIns="0" bIns="0" anchor="ctr" anchorCtr="0">
            <a:normAutofit/>
          </a:bodyPr>
          <a:lstStyle>
            <a:lvl1pPr marL="0" indent="0">
              <a:spcBef>
                <a:spcPts val="0"/>
              </a:spcBef>
              <a:buNone/>
              <a:defRPr sz="1800" b="1" cap="all" baseline="0">
                <a:solidFill>
                  <a:schemeClr val="bg1"/>
                </a:solidFill>
                <a:latin typeface="+mn-lt"/>
                <a:cs typeface="Franklin Gothic Medium"/>
              </a:defRPr>
            </a:lvl1pPr>
          </a:lstStyle>
          <a:p>
            <a:pPr lvl="0"/>
            <a:r>
              <a:rPr lang="en-US" dirty="0" err="1"/>
              <a:t>SLIde</a:t>
            </a:r>
            <a:r>
              <a:rPr lang="en-US" dirty="0"/>
              <a:t> title</a:t>
            </a:r>
          </a:p>
        </p:txBody>
      </p:sp>
    </p:spTree>
    <p:extLst>
      <p:ext uri="{BB962C8B-B14F-4D97-AF65-F5344CB8AC3E}">
        <p14:creationId xmlns:p14="http://schemas.microsoft.com/office/powerpoint/2010/main" val="335986813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alf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524342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AE691F5D-A329-B44D-BEE7-39D7E7D3D96F}"/>
              </a:ext>
            </a:extLst>
          </p:cNvPr>
          <p:cNvSpPr/>
          <p:nvPr userDrawn="1"/>
        </p:nvSpPr>
        <p:spPr>
          <a:xfrm>
            <a:off x="144000" y="144000"/>
            <a:ext cx="8856000" cy="648000"/>
          </a:xfrm>
          <a:prstGeom prst="rect">
            <a:avLst/>
          </a:prstGeom>
          <a:solidFill>
            <a:srgbClr val="1223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5E8BD7B-C70F-6948-85F0-0085CF476E3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00685" y="261256"/>
            <a:ext cx="421574" cy="421574"/>
          </a:xfrm>
          <a:prstGeom prst="rect">
            <a:avLst/>
          </a:prstGeom>
        </p:spPr>
      </p:pic>
      <p:sp>
        <p:nvSpPr>
          <p:cNvPr id="5" name="TextBox 4"/>
          <p:cNvSpPr txBox="1"/>
          <p:nvPr userDrawn="1"/>
        </p:nvSpPr>
        <p:spPr>
          <a:xfrm>
            <a:off x="8424000" y="4752000"/>
            <a:ext cx="288000" cy="144000"/>
          </a:xfrm>
          <a:prstGeom prst="rect">
            <a:avLst/>
          </a:prstGeom>
          <a:noFill/>
        </p:spPr>
        <p:txBody>
          <a:bodyPr wrap="square" lIns="0" tIns="0" rIns="0" bIns="0" rtlCol="0" anchor="b" anchorCtr="0">
            <a:noAutofit/>
          </a:bodyPr>
          <a:lstStyle/>
          <a:p>
            <a:pPr algn="r"/>
            <a:fld id="{EFE17364-4DB3-EA4A-A9EC-41836A392630}" type="slidenum">
              <a:rPr lang="en-US" sz="700" b="1" i="0" smtClean="0">
                <a:solidFill>
                  <a:schemeClr val="tx1"/>
                </a:solidFill>
                <a:latin typeface="Franklin Gothic Book"/>
                <a:cs typeface="Franklin Gothic Book"/>
              </a:rPr>
              <a:pPr algn="r"/>
              <a:t>‹#›</a:t>
            </a:fld>
            <a:endParaRPr lang="en-US" sz="700" b="1" i="0" dirty="0">
              <a:solidFill>
                <a:schemeClr val="tx1"/>
              </a:solidFill>
              <a:latin typeface="Franklin Gothic Book"/>
              <a:cs typeface="Franklin Gothic Book"/>
            </a:endParaRPr>
          </a:p>
        </p:txBody>
      </p:sp>
      <p:sp>
        <p:nvSpPr>
          <p:cNvPr id="14" name="Picture Placeholder 13"/>
          <p:cNvSpPr>
            <a:spLocks noGrp="1"/>
          </p:cNvSpPr>
          <p:nvPr>
            <p:ph type="pic" sz="quarter" idx="12"/>
          </p:nvPr>
        </p:nvSpPr>
        <p:spPr>
          <a:xfrm>
            <a:off x="4644000" y="1079500"/>
            <a:ext cx="4068000" cy="3600450"/>
          </a:xfrm>
          <a:prstGeom prst="rect">
            <a:avLst/>
          </a:prstGeom>
        </p:spPr>
        <p:txBody>
          <a:bodyPr lIns="0" tIns="0" rIns="0" bIns="0"/>
          <a:lstStyle>
            <a:lvl1pPr>
              <a:defRPr sz="1400"/>
            </a:lvl1pPr>
          </a:lstStyle>
          <a:p>
            <a:r>
              <a:rPr lang="en-US"/>
              <a:t>Click icon to add picture</a:t>
            </a:r>
            <a:endParaRPr lang="en-GB" dirty="0"/>
          </a:p>
        </p:txBody>
      </p:sp>
      <p:sp>
        <p:nvSpPr>
          <p:cNvPr id="10" name="Text Placeholder 12"/>
          <p:cNvSpPr>
            <a:spLocks noGrp="1"/>
          </p:cNvSpPr>
          <p:nvPr>
            <p:ph type="body" sz="quarter" idx="11" hasCustomPrompt="1"/>
          </p:nvPr>
        </p:nvSpPr>
        <p:spPr>
          <a:xfrm>
            <a:off x="432000" y="1080000"/>
            <a:ext cx="4068000" cy="3600000"/>
          </a:xfrm>
          <a:prstGeom prst="rect">
            <a:avLst/>
          </a:prstGeom>
        </p:spPr>
        <p:txBody>
          <a:bodyPr vert="horz" wrap="square" lIns="0" tIns="0" rIns="0" bIns="0">
            <a:normAutofit/>
          </a:bodyPr>
          <a:lstStyle>
            <a:lvl1pPr marL="179388" indent="-179388">
              <a:spcAft>
                <a:spcPts val="300"/>
              </a:spcAft>
              <a:buFont typeface="Arial"/>
              <a:buChar char="•"/>
              <a:defRPr sz="1400" baseline="0">
                <a:latin typeface="Franklin Gothic Book" panose="020B0503020102020204" pitchFamily="34" charset="0"/>
                <a:cs typeface="Franklin Gothic Book" panose="020B0503020102020204" pitchFamily="34" charset="0"/>
              </a:defRPr>
            </a:lvl1pPr>
            <a:lvl2pPr marL="358775" indent="-180975">
              <a:spcAft>
                <a:spcPts val="300"/>
              </a:spcAft>
              <a:buFont typeface="Franklin Gothic Book" panose="020B0503020102020204" pitchFamily="34" charset="0"/>
              <a:buChar char="-"/>
              <a:defRPr sz="1200" baseline="0">
                <a:latin typeface="Franklin Gothic Book" panose="020B0503020102020204" pitchFamily="34" charset="0"/>
                <a:cs typeface="Franklin Gothic Book" panose="020B0503020102020204" pitchFamily="34" charset="0"/>
              </a:defRPr>
            </a:lvl2pPr>
            <a:lvl3pPr marL="536575" indent="-177800">
              <a:spcAft>
                <a:spcPts val="300"/>
              </a:spcAft>
              <a:buFont typeface="Arial"/>
              <a:buChar char="•"/>
              <a:defRPr sz="1100" b="0" i="0">
                <a:latin typeface="Franklin Gothic Book" panose="020B0503020102020204" pitchFamily="34" charset="0"/>
                <a:cs typeface="Franklin Gothic Book" panose="020B0503020102020204" pitchFamily="34" charset="0"/>
              </a:defRPr>
            </a:lvl3pPr>
            <a:lvl4pPr marL="715963" indent="-179388">
              <a:spcAft>
                <a:spcPts val="300"/>
              </a:spcAft>
              <a:buFont typeface="Arial" panose="020B0604020202020204" pitchFamily="34" charset="0"/>
              <a:buChar char="-"/>
              <a:defRPr sz="1050">
                <a:latin typeface="Franklin Gothic Book" panose="020B0503020102020204" pitchFamily="34" charset="0"/>
              </a:defRPr>
            </a:lvl4pPr>
            <a:lvl5pPr marL="895350" indent="-179388">
              <a:spcAft>
                <a:spcPts val="300"/>
              </a:spcAft>
              <a:buFont typeface="Arial" panose="020B0604020202020204" pitchFamily="34" charset="0"/>
              <a:buChar char="•"/>
              <a:defRPr sz="1000">
                <a:latin typeface="Franklin Gothic Book" panose="020B0503020102020204" pitchFamily="34" charset="0"/>
              </a:defRPr>
            </a:lvl5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p>
        </p:txBody>
      </p:sp>
      <p:sp>
        <p:nvSpPr>
          <p:cNvPr id="17" name="Text Placeholder 10">
            <a:extLst>
              <a:ext uri="{FF2B5EF4-FFF2-40B4-BE49-F238E27FC236}">
                <a16:creationId xmlns:a16="http://schemas.microsoft.com/office/drawing/2014/main" id="{F0A9CD7F-C40F-B44B-B3C6-9E9F3399FA40}"/>
              </a:ext>
            </a:extLst>
          </p:cNvPr>
          <p:cNvSpPr>
            <a:spLocks noGrp="1"/>
          </p:cNvSpPr>
          <p:nvPr>
            <p:ph type="body" sz="quarter" idx="10" hasCustomPrompt="1"/>
          </p:nvPr>
        </p:nvSpPr>
        <p:spPr>
          <a:xfrm>
            <a:off x="432000" y="144000"/>
            <a:ext cx="7560000" cy="648000"/>
          </a:xfrm>
          <a:prstGeom prst="rect">
            <a:avLst/>
          </a:prstGeom>
        </p:spPr>
        <p:txBody>
          <a:bodyPr vert="horz" lIns="0" tIns="0" rIns="0" bIns="0" anchor="ctr" anchorCtr="0">
            <a:normAutofit/>
          </a:bodyPr>
          <a:lstStyle>
            <a:lvl1pPr marL="0" indent="0">
              <a:spcBef>
                <a:spcPts val="0"/>
              </a:spcBef>
              <a:buNone/>
              <a:defRPr sz="1800" b="1" cap="all" baseline="0">
                <a:solidFill>
                  <a:schemeClr val="bg1"/>
                </a:solidFill>
                <a:latin typeface="+mn-lt"/>
                <a:cs typeface="Franklin Gothic Medium"/>
              </a:defRPr>
            </a:lvl1pPr>
          </a:lstStyle>
          <a:p>
            <a:pPr lvl="0"/>
            <a:r>
              <a:rPr lang="en-US" dirty="0" err="1"/>
              <a:t>SLIde</a:t>
            </a:r>
            <a:r>
              <a:rPr lang="en-US" dirty="0"/>
              <a:t> title</a:t>
            </a:r>
          </a:p>
        </p:txBody>
      </p:sp>
    </p:spTree>
    <p:extLst>
      <p:ext uri="{BB962C8B-B14F-4D97-AF65-F5344CB8AC3E}">
        <p14:creationId xmlns:p14="http://schemas.microsoft.com/office/powerpoint/2010/main" val="227325585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BAFE112-471C-F84D-B7AD-C30705635A57}"/>
              </a:ext>
            </a:extLst>
          </p:cNvPr>
          <p:cNvSpPr/>
          <p:nvPr userDrawn="1"/>
        </p:nvSpPr>
        <p:spPr>
          <a:xfrm>
            <a:off x="144000" y="143999"/>
            <a:ext cx="8856000" cy="4856400"/>
          </a:xfrm>
          <a:prstGeom prst="rect">
            <a:avLst/>
          </a:prstGeom>
          <a:solidFill>
            <a:srgbClr val="1223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2">
            <a:extLst>
              <a:ext uri="{FF2B5EF4-FFF2-40B4-BE49-F238E27FC236}">
                <a16:creationId xmlns:a16="http://schemas.microsoft.com/office/drawing/2014/main" id="{817E7A0C-8689-3246-A3F9-8F314914F3F2}"/>
              </a:ext>
            </a:extLst>
          </p:cNvPr>
          <p:cNvSpPr>
            <a:spLocks noGrp="1"/>
          </p:cNvSpPr>
          <p:nvPr>
            <p:ph type="body" sz="quarter" idx="11" hasCustomPrompt="1"/>
          </p:nvPr>
        </p:nvSpPr>
        <p:spPr>
          <a:xfrm>
            <a:off x="720000" y="3060000"/>
            <a:ext cx="7703999" cy="720000"/>
          </a:xfrm>
          <a:prstGeom prst="rect">
            <a:avLst/>
          </a:prstGeom>
        </p:spPr>
        <p:txBody>
          <a:bodyPr vert="horz" wrap="square" lIns="0" tIns="0" rIns="0" bIns="0">
            <a:normAutofit/>
          </a:bodyPr>
          <a:lstStyle>
            <a:lvl1pPr marL="0" indent="0">
              <a:spcBef>
                <a:spcPts val="0"/>
              </a:spcBef>
              <a:spcAft>
                <a:spcPts val="300"/>
              </a:spcAft>
              <a:buFont typeface="Arial" panose="020B0604020202020204" pitchFamily="34" charset="0"/>
              <a:buNone/>
              <a:defRPr sz="1600" baseline="0">
                <a:solidFill>
                  <a:schemeClr val="accent1"/>
                </a:solidFill>
                <a:latin typeface="Franklin Gothic Book"/>
                <a:cs typeface="Franklin Gothic Book"/>
              </a:defRPr>
            </a:lvl1pPr>
            <a:lvl2pPr marL="358775" indent="-180975">
              <a:spcBef>
                <a:spcPts val="0"/>
              </a:spcBef>
              <a:spcAft>
                <a:spcPts val="300"/>
              </a:spcAft>
              <a:buFont typeface="Arial" panose="020B0604020202020204" pitchFamily="34" charset="0"/>
              <a:buChar char="•"/>
              <a:tabLst/>
              <a:defRPr sz="1400"/>
            </a:lvl2pPr>
            <a:lvl3pPr marL="530225" indent="-171450">
              <a:spcBef>
                <a:spcPts val="0"/>
              </a:spcBef>
              <a:spcAft>
                <a:spcPts val="300"/>
              </a:spcAft>
              <a:buFont typeface="Arial" panose="020B0604020202020204" pitchFamily="34" charset="0"/>
              <a:buChar char="•"/>
              <a:defRPr sz="1200"/>
            </a:lvl3pPr>
            <a:lvl4pPr marL="708025" indent="-171450">
              <a:spcBef>
                <a:spcPts val="0"/>
              </a:spcBef>
              <a:spcAft>
                <a:spcPts val="300"/>
              </a:spcAft>
              <a:buFont typeface="Arial" panose="020B0604020202020204" pitchFamily="34" charset="0"/>
              <a:buChar char="•"/>
              <a:defRPr sz="1200"/>
            </a:lvl4pPr>
            <a:lvl5pPr marL="887412" indent="-171450">
              <a:spcBef>
                <a:spcPts val="0"/>
              </a:spcBef>
              <a:spcAft>
                <a:spcPts val="300"/>
              </a:spcAft>
              <a:buFont typeface="Arial" panose="020B0604020202020204" pitchFamily="34" charset="0"/>
              <a:buChar char="•"/>
              <a:defRPr sz="1100"/>
            </a:lvl5pPr>
            <a:lvl6pPr marL="715962" indent="0">
              <a:buFont typeface="Arial" panose="020B0604020202020204" pitchFamily="34" charset="0"/>
              <a:buNone/>
              <a:defRPr sz="1100"/>
            </a:lvl6pPr>
          </a:lstStyle>
          <a:p>
            <a:pPr lvl="0"/>
            <a:r>
              <a:rPr lang="en-US"/>
              <a:t>Subheading</a:t>
            </a:r>
          </a:p>
        </p:txBody>
      </p:sp>
      <p:sp>
        <p:nvSpPr>
          <p:cNvPr id="13" name="Title Placeholder 1">
            <a:extLst>
              <a:ext uri="{FF2B5EF4-FFF2-40B4-BE49-F238E27FC236}">
                <a16:creationId xmlns:a16="http://schemas.microsoft.com/office/drawing/2014/main" id="{04B455F2-BD5F-F84A-A30C-88486E749873}"/>
              </a:ext>
            </a:extLst>
          </p:cNvPr>
          <p:cNvSpPr>
            <a:spLocks noGrp="1"/>
          </p:cNvSpPr>
          <p:nvPr>
            <p:ph type="title" hasCustomPrompt="1"/>
          </p:nvPr>
        </p:nvSpPr>
        <p:spPr>
          <a:xfrm>
            <a:off x="720000" y="1728000"/>
            <a:ext cx="7703999" cy="1080000"/>
          </a:xfrm>
          <a:prstGeom prst="rect">
            <a:avLst/>
          </a:prstGeom>
        </p:spPr>
        <p:txBody>
          <a:bodyPr vert="horz" lIns="0" tIns="0" rIns="0" bIns="0" rtlCol="0" anchor="b" anchorCtr="0">
            <a:normAutofit/>
          </a:bodyPr>
          <a:lstStyle>
            <a:lvl1pPr>
              <a:defRPr sz="3200" b="1">
                <a:solidFill>
                  <a:schemeClr val="accent1"/>
                </a:solidFill>
                <a:latin typeface="+mn-lt"/>
              </a:defRPr>
            </a:lvl1pPr>
          </a:lstStyle>
          <a:p>
            <a:r>
              <a:rPr lang="en-US" err="1"/>
              <a:t>SECtion</a:t>
            </a:r>
            <a:r>
              <a:rPr lang="en-US"/>
              <a:t> title</a:t>
            </a:r>
            <a:endParaRPr lang="en-GB"/>
          </a:p>
        </p:txBody>
      </p:sp>
      <p:sp>
        <p:nvSpPr>
          <p:cNvPr id="7" name="Triangle 6">
            <a:extLst>
              <a:ext uri="{FF2B5EF4-FFF2-40B4-BE49-F238E27FC236}">
                <a16:creationId xmlns:a16="http://schemas.microsoft.com/office/drawing/2014/main" id="{6AD0CE48-5B72-5042-ABD3-704324B287A8}"/>
              </a:ext>
            </a:extLst>
          </p:cNvPr>
          <p:cNvSpPr>
            <a:spLocks noChangeAspect="1"/>
          </p:cNvSpPr>
          <p:nvPr userDrawn="1"/>
        </p:nvSpPr>
        <p:spPr>
          <a:xfrm flipV="1">
            <a:off x="2526531" y="4299769"/>
            <a:ext cx="0" cy="0"/>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riangle 2">
            <a:extLst>
              <a:ext uri="{FF2B5EF4-FFF2-40B4-BE49-F238E27FC236}">
                <a16:creationId xmlns:a16="http://schemas.microsoft.com/office/drawing/2014/main" id="{F9166943-8005-9644-8F0C-F7EA55EB90C4}"/>
              </a:ext>
            </a:extLst>
          </p:cNvPr>
          <p:cNvSpPr/>
          <p:nvPr userDrawn="1"/>
        </p:nvSpPr>
        <p:spPr>
          <a:xfrm>
            <a:off x="4471060" y="2571750"/>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FB2EC21F-64EC-F44D-B266-0F112C5227BE}"/>
              </a:ext>
            </a:extLst>
          </p:cNvPr>
          <p:cNvSpPr/>
          <p:nvPr userDrawn="1"/>
        </p:nvSpPr>
        <p:spPr>
          <a:xfrm>
            <a:off x="6477622" y="2571750"/>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6C865DD6-2B90-3D49-9CCD-18C4257EA275}"/>
              </a:ext>
            </a:extLst>
          </p:cNvPr>
          <p:cNvSpPr/>
          <p:nvPr userDrawn="1"/>
        </p:nvSpPr>
        <p:spPr>
          <a:xfrm>
            <a:off x="8484184" y="2571750"/>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43F19AB8-0350-2F4B-A496-3C82E69F6E20}"/>
              </a:ext>
            </a:extLst>
          </p:cNvPr>
          <p:cNvSpPr/>
          <p:nvPr userDrawn="1"/>
        </p:nvSpPr>
        <p:spPr>
          <a:xfrm flipV="1">
            <a:off x="5474341" y="2571750"/>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B67DE44E-52BC-DA4E-91B3-EE1EE2B75038}"/>
              </a:ext>
            </a:extLst>
          </p:cNvPr>
          <p:cNvSpPr/>
          <p:nvPr userDrawn="1"/>
        </p:nvSpPr>
        <p:spPr>
          <a:xfrm flipV="1">
            <a:off x="7480903" y="2571750"/>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ACF58292-6FA3-3445-955B-77F3326A2730}"/>
              </a:ext>
            </a:extLst>
          </p:cNvPr>
          <p:cNvSpPr/>
          <p:nvPr userDrawn="1"/>
        </p:nvSpPr>
        <p:spPr>
          <a:xfrm>
            <a:off x="5471167" y="845715"/>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C7E556E9-095C-864A-A676-22FD06AF39C3}"/>
              </a:ext>
            </a:extLst>
          </p:cNvPr>
          <p:cNvSpPr/>
          <p:nvPr userDrawn="1"/>
        </p:nvSpPr>
        <p:spPr>
          <a:xfrm>
            <a:off x="7477729" y="845715"/>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AD5D8577-32CA-6849-9292-230F071FF588}"/>
              </a:ext>
            </a:extLst>
          </p:cNvPr>
          <p:cNvSpPr/>
          <p:nvPr userDrawn="1"/>
        </p:nvSpPr>
        <p:spPr>
          <a:xfrm flipV="1">
            <a:off x="4467886" y="845715"/>
            <a:ext cx="2000992" cy="1724993"/>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7B8A4E63-BE0D-924D-B05B-0C8B2DF0E569}"/>
              </a:ext>
            </a:extLst>
          </p:cNvPr>
          <p:cNvGrpSpPr/>
          <p:nvPr userDrawn="1"/>
        </p:nvGrpSpPr>
        <p:grpSpPr>
          <a:xfrm>
            <a:off x="4467929" y="-885173"/>
            <a:ext cx="6014116" cy="1724993"/>
            <a:chOff x="4473867" y="-879235"/>
            <a:chExt cx="6014116" cy="1724993"/>
          </a:xfrm>
        </p:grpSpPr>
        <p:sp>
          <p:nvSpPr>
            <p:cNvPr id="30" name="Triangle 29">
              <a:extLst>
                <a:ext uri="{FF2B5EF4-FFF2-40B4-BE49-F238E27FC236}">
                  <a16:creationId xmlns:a16="http://schemas.microsoft.com/office/drawing/2014/main" id="{F564CDA7-1566-C241-8FCF-E0BAF96E7ACD}"/>
                </a:ext>
              </a:extLst>
            </p:cNvPr>
            <p:cNvSpPr/>
            <p:nvPr userDrawn="1"/>
          </p:nvSpPr>
          <p:spPr>
            <a:xfrm>
              <a:off x="6480429" y="-879235"/>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A7971691-ED5F-5E49-8C53-801FE85FFBF0}"/>
                </a:ext>
              </a:extLst>
            </p:cNvPr>
            <p:cNvGrpSpPr/>
            <p:nvPr userDrawn="1"/>
          </p:nvGrpSpPr>
          <p:grpSpPr>
            <a:xfrm>
              <a:off x="4473867" y="-879235"/>
              <a:ext cx="6014116" cy="1724993"/>
              <a:chOff x="4473867" y="-879235"/>
              <a:chExt cx="6014116" cy="1724993"/>
            </a:xfrm>
          </p:grpSpPr>
          <p:sp>
            <p:nvSpPr>
              <p:cNvPr id="29" name="Triangle 28">
                <a:extLst>
                  <a:ext uri="{FF2B5EF4-FFF2-40B4-BE49-F238E27FC236}">
                    <a16:creationId xmlns:a16="http://schemas.microsoft.com/office/drawing/2014/main" id="{AEC7C1C9-27E7-5642-8237-5E9FEED124B0}"/>
                  </a:ext>
                </a:extLst>
              </p:cNvPr>
              <p:cNvSpPr/>
              <p:nvPr userDrawn="1"/>
            </p:nvSpPr>
            <p:spPr>
              <a:xfrm>
                <a:off x="4473867" y="-879235"/>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84960B67-28BC-614E-BDFD-CF0FF380DF92}"/>
                  </a:ext>
                </a:extLst>
              </p:cNvPr>
              <p:cNvSpPr/>
              <p:nvPr userDrawn="1"/>
            </p:nvSpPr>
            <p:spPr>
              <a:xfrm>
                <a:off x="8486991" y="-879235"/>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87447ED7-E0EC-6D40-93EA-DD5805A3EC97}"/>
                  </a:ext>
                </a:extLst>
              </p:cNvPr>
              <p:cNvSpPr/>
              <p:nvPr userDrawn="1"/>
            </p:nvSpPr>
            <p:spPr>
              <a:xfrm flipV="1">
                <a:off x="5477148" y="-879235"/>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9AF84953-88A2-6148-AEA4-D74D618970B2}"/>
                  </a:ext>
                </a:extLst>
              </p:cNvPr>
              <p:cNvSpPr/>
              <p:nvPr userDrawn="1"/>
            </p:nvSpPr>
            <p:spPr>
              <a:xfrm flipV="1">
                <a:off x="7483710" y="-879235"/>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5" name="Triangle 34">
            <a:extLst>
              <a:ext uri="{FF2B5EF4-FFF2-40B4-BE49-F238E27FC236}">
                <a16:creationId xmlns:a16="http://schemas.microsoft.com/office/drawing/2014/main" id="{5A10C78E-8BDF-9D43-AE7E-BB654591EF47}"/>
              </a:ext>
            </a:extLst>
          </p:cNvPr>
          <p:cNvSpPr/>
          <p:nvPr userDrawn="1"/>
        </p:nvSpPr>
        <p:spPr>
          <a:xfrm>
            <a:off x="1462593" y="4296921"/>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D84ECC8C-E6E9-744C-BEB4-9F83CEEC2A60}"/>
              </a:ext>
            </a:extLst>
          </p:cNvPr>
          <p:cNvSpPr/>
          <p:nvPr userDrawn="1"/>
        </p:nvSpPr>
        <p:spPr>
          <a:xfrm>
            <a:off x="3469155" y="4296921"/>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8C2421F7-7991-EF41-9AE8-97D25D6A9523}"/>
              </a:ext>
            </a:extLst>
          </p:cNvPr>
          <p:cNvSpPr/>
          <p:nvPr userDrawn="1"/>
        </p:nvSpPr>
        <p:spPr>
          <a:xfrm>
            <a:off x="5475717" y="4296921"/>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852B3B06-9F59-E542-9AFA-F5DF559813AB}"/>
              </a:ext>
            </a:extLst>
          </p:cNvPr>
          <p:cNvSpPr/>
          <p:nvPr userDrawn="1"/>
        </p:nvSpPr>
        <p:spPr>
          <a:xfrm flipV="1">
            <a:off x="2465874" y="4296921"/>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FDDD6670-322E-034F-947D-74FC1A175D1B}"/>
              </a:ext>
            </a:extLst>
          </p:cNvPr>
          <p:cNvSpPr/>
          <p:nvPr userDrawn="1"/>
        </p:nvSpPr>
        <p:spPr>
          <a:xfrm flipV="1">
            <a:off x="4472436" y="4296921"/>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riangle 40">
            <a:extLst>
              <a:ext uri="{FF2B5EF4-FFF2-40B4-BE49-F238E27FC236}">
                <a16:creationId xmlns:a16="http://schemas.microsoft.com/office/drawing/2014/main" id="{D4801A9C-EFD8-5040-B1FA-320D13CA9045}"/>
              </a:ext>
            </a:extLst>
          </p:cNvPr>
          <p:cNvSpPr/>
          <p:nvPr userDrawn="1"/>
        </p:nvSpPr>
        <p:spPr>
          <a:xfrm flipV="1">
            <a:off x="6475301" y="4299186"/>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E41A8CB7-134D-6849-8D39-D5EEE0AAF9A4}"/>
              </a:ext>
            </a:extLst>
          </p:cNvPr>
          <p:cNvSpPr/>
          <p:nvPr userDrawn="1"/>
        </p:nvSpPr>
        <p:spPr>
          <a:xfrm>
            <a:off x="7478582" y="4299186"/>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riangle 49">
            <a:extLst>
              <a:ext uri="{FF2B5EF4-FFF2-40B4-BE49-F238E27FC236}">
                <a16:creationId xmlns:a16="http://schemas.microsoft.com/office/drawing/2014/main" id="{649444B8-ABD3-A84B-91A6-3A8FDA3B7BB1}"/>
              </a:ext>
            </a:extLst>
          </p:cNvPr>
          <p:cNvSpPr/>
          <p:nvPr userDrawn="1"/>
        </p:nvSpPr>
        <p:spPr>
          <a:xfrm>
            <a:off x="6479836" y="2571750"/>
            <a:ext cx="2000992" cy="1724993"/>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riangle 52">
            <a:extLst>
              <a:ext uri="{FF2B5EF4-FFF2-40B4-BE49-F238E27FC236}">
                <a16:creationId xmlns:a16="http://schemas.microsoft.com/office/drawing/2014/main" id="{579FCF03-CB9C-FB47-B22B-35494BD1F9D7}"/>
              </a:ext>
            </a:extLst>
          </p:cNvPr>
          <p:cNvSpPr/>
          <p:nvPr userDrawn="1"/>
        </p:nvSpPr>
        <p:spPr>
          <a:xfrm flipV="1">
            <a:off x="6475068" y="838986"/>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riangle 54">
            <a:extLst>
              <a:ext uri="{FF2B5EF4-FFF2-40B4-BE49-F238E27FC236}">
                <a16:creationId xmlns:a16="http://schemas.microsoft.com/office/drawing/2014/main" id="{1329682A-A589-0544-9112-685EBF8EC2AB}"/>
              </a:ext>
            </a:extLst>
          </p:cNvPr>
          <p:cNvSpPr/>
          <p:nvPr userDrawn="1"/>
        </p:nvSpPr>
        <p:spPr>
          <a:xfrm flipV="1">
            <a:off x="8483292" y="843558"/>
            <a:ext cx="2000992" cy="1724993"/>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A picture containing clipart&#10;&#10;Description automatically generated">
            <a:extLst>
              <a:ext uri="{FF2B5EF4-FFF2-40B4-BE49-F238E27FC236}">
                <a16:creationId xmlns:a16="http://schemas.microsoft.com/office/drawing/2014/main" id="{EBCA32EE-4421-0140-95E4-4C69E6E4B9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0001" y="722662"/>
            <a:ext cx="2304000" cy="170927"/>
          </a:xfrm>
          <a:prstGeom prst="rect">
            <a:avLst/>
          </a:prstGeom>
        </p:spPr>
      </p:pic>
    </p:spTree>
    <p:extLst>
      <p:ext uri="{BB962C8B-B14F-4D97-AF65-F5344CB8AC3E}">
        <p14:creationId xmlns:p14="http://schemas.microsoft.com/office/powerpoint/2010/main" val="147146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n 2x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401120-E933-B440-B0C5-ED49EBB040D0}"/>
              </a:ext>
            </a:extLst>
          </p:cNvPr>
          <p:cNvSpPr/>
          <p:nvPr userDrawn="1"/>
        </p:nvSpPr>
        <p:spPr>
          <a:xfrm>
            <a:off x="144000" y="144000"/>
            <a:ext cx="8856000" cy="648000"/>
          </a:xfrm>
          <a:prstGeom prst="rect">
            <a:avLst/>
          </a:prstGeom>
          <a:solidFill>
            <a:srgbClr val="1223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AAFBAD8-3EF6-374F-87AF-C1AEA512EB1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00685" y="261256"/>
            <a:ext cx="421574" cy="421574"/>
          </a:xfrm>
          <a:prstGeom prst="rect">
            <a:avLst/>
          </a:prstGeom>
        </p:spPr>
      </p:pic>
      <p:sp>
        <p:nvSpPr>
          <p:cNvPr id="10" name="TextBox 9"/>
          <p:cNvSpPr txBox="1"/>
          <p:nvPr userDrawn="1"/>
        </p:nvSpPr>
        <p:spPr>
          <a:xfrm>
            <a:off x="8424000" y="4752000"/>
            <a:ext cx="288000" cy="144000"/>
          </a:xfrm>
          <a:prstGeom prst="rect">
            <a:avLst/>
          </a:prstGeom>
          <a:noFill/>
        </p:spPr>
        <p:txBody>
          <a:bodyPr wrap="square" lIns="0" tIns="0" rIns="0" bIns="0" rtlCol="0" anchor="b" anchorCtr="0">
            <a:noAutofit/>
          </a:bodyPr>
          <a:lstStyle/>
          <a:p>
            <a:pPr algn="r"/>
            <a:fld id="{EFE17364-4DB3-EA4A-A9EC-41836A392630}" type="slidenum">
              <a:rPr lang="en-US" sz="700" b="1" i="0" smtClean="0">
                <a:solidFill>
                  <a:schemeClr val="tx1"/>
                </a:solidFill>
                <a:latin typeface="Franklin Gothic Book"/>
                <a:cs typeface="Franklin Gothic Book"/>
              </a:rPr>
              <a:pPr algn="r"/>
              <a:t>‹#›</a:t>
            </a:fld>
            <a:endParaRPr lang="en-US" sz="700" b="1" i="0">
              <a:solidFill>
                <a:schemeClr val="tx1"/>
              </a:solidFill>
              <a:latin typeface="Franklin Gothic Book"/>
              <a:cs typeface="Franklin Gothic Book"/>
            </a:endParaRPr>
          </a:p>
        </p:txBody>
      </p:sp>
      <p:sp>
        <p:nvSpPr>
          <p:cNvPr id="9" name="Text Placeholder 12"/>
          <p:cNvSpPr>
            <a:spLocks noGrp="1"/>
          </p:cNvSpPr>
          <p:nvPr>
            <p:ph type="body" sz="quarter" idx="14" hasCustomPrompt="1"/>
          </p:nvPr>
        </p:nvSpPr>
        <p:spPr>
          <a:xfrm>
            <a:off x="432000" y="4752000"/>
            <a:ext cx="7920000" cy="144000"/>
          </a:xfrm>
          <a:prstGeom prst="rect">
            <a:avLst/>
          </a:prstGeom>
        </p:spPr>
        <p:txBody>
          <a:bodyPr vert="horz" wrap="square" lIns="0" tIns="0" rIns="0" bIns="0" anchor="b" anchorCtr="0">
            <a:normAutofit/>
          </a:bodyPr>
          <a:lstStyle>
            <a:lvl1pPr marL="0" indent="0">
              <a:spcBef>
                <a:spcPts val="600"/>
              </a:spcBef>
              <a:spcAft>
                <a:spcPts val="600"/>
              </a:spcAft>
              <a:buNone/>
              <a:defRPr sz="700" baseline="0">
                <a:solidFill>
                  <a:schemeClr val="bg1">
                    <a:lumMod val="50000"/>
                  </a:schemeClr>
                </a:solidFill>
                <a:latin typeface="Franklin Gothic Book"/>
                <a:cs typeface="Franklin Gothic Book"/>
              </a:defRPr>
            </a:lvl1pPr>
          </a:lstStyle>
          <a:p>
            <a:pPr lvl="0"/>
            <a:r>
              <a:rPr lang="en-US"/>
              <a:t>Source: </a:t>
            </a:r>
          </a:p>
        </p:txBody>
      </p:sp>
      <p:sp>
        <p:nvSpPr>
          <p:cNvPr id="6" name="Text Placeholder 12"/>
          <p:cNvSpPr>
            <a:spLocks noGrp="1"/>
          </p:cNvSpPr>
          <p:nvPr>
            <p:ph type="body" sz="quarter" idx="12"/>
          </p:nvPr>
        </p:nvSpPr>
        <p:spPr>
          <a:xfrm>
            <a:off x="4644000" y="4248000"/>
            <a:ext cx="4068000" cy="432000"/>
          </a:xfrm>
          <a:prstGeom prst="rect">
            <a:avLst/>
          </a:prstGeom>
        </p:spPr>
        <p:txBody>
          <a:bodyPr vert="horz" wrap="square" lIns="0" tIns="0" rIns="0" bIns="0">
            <a:normAutofit/>
          </a:bodyPr>
          <a:lstStyle>
            <a:lvl1pPr marL="0" indent="0">
              <a:spcBef>
                <a:spcPts val="0"/>
              </a:spcBef>
              <a:spcAft>
                <a:spcPts val="0"/>
              </a:spcAft>
              <a:buNone/>
              <a:defRPr sz="1050" baseline="0">
                <a:latin typeface="Franklin Gothic Book"/>
                <a:cs typeface="Franklin Gothic Book"/>
              </a:defRPr>
            </a:lvl1pPr>
          </a:lstStyle>
          <a:p>
            <a:pPr lvl="0"/>
            <a:r>
              <a:rPr lang="en-US"/>
              <a:t>Click to edit Master text styles</a:t>
            </a:r>
          </a:p>
        </p:txBody>
      </p:sp>
      <p:sp>
        <p:nvSpPr>
          <p:cNvPr id="7" name="Content Placeholder 2"/>
          <p:cNvSpPr>
            <a:spLocks noGrp="1"/>
          </p:cNvSpPr>
          <p:nvPr>
            <p:ph idx="13" hasCustomPrompt="1"/>
          </p:nvPr>
        </p:nvSpPr>
        <p:spPr>
          <a:xfrm>
            <a:off x="4644000" y="1079999"/>
            <a:ext cx="4068000" cy="3096000"/>
          </a:xfrm>
          <a:prstGeom prst="rect">
            <a:avLst/>
          </a:prstGeom>
        </p:spPr>
        <p:txBody>
          <a:bodyPr lIns="0" tIns="0" rIns="0" bIns="0"/>
          <a:lstStyle>
            <a:lvl1pPr marL="0" indent="0">
              <a:buNone/>
              <a:defRPr sz="1000">
                <a:latin typeface="Franklin Gothic Book"/>
                <a:cs typeface="Franklin Gothic Book"/>
              </a:defRPr>
            </a:lvl1pPr>
          </a:lstStyle>
          <a:p>
            <a:pPr lvl="0"/>
            <a:r>
              <a:rPr lang="en-US"/>
              <a:t>Image</a:t>
            </a:r>
          </a:p>
        </p:txBody>
      </p:sp>
      <p:sp>
        <p:nvSpPr>
          <p:cNvPr id="3" name="Text Placeholder 12"/>
          <p:cNvSpPr>
            <a:spLocks noGrp="1"/>
          </p:cNvSpPr>
          <p:nvPr>
            <p:ph type="body" sz="quarter" idx="11"/>
          </p:nvPr>
        </p:nvSpPr>
        <p:spPr>
          <a:xfrm>
            <a:off x="432000" y="4248000"/>
            <a:ext cx="4068000" cy="432000"/>
          </a:xfrm>
          <a:prstGeom prst="rect">
            <a:avLst/>
          </a:prstGeom>
        </p:spPr>
        <p:txBody>
          <a:bodyPr vert="horz" wrap="square" lIns="0" tIns="0" rIns="0" bIns="0">
            <a:normAutofit/>
          </a:bodyPr>
          <a:lstStyle>
            <a:lvl1pPr marL="0" indent="0">
              <a:spcBef>
                <a:spcPts val="0"/>
              </a:spcBef>
              <a:spcAft>
                <a:spcPts val="0"/>
              </a:spcAft>
              <a:buNone/>
              <a:defRPr sz="1050" baseline="0">
                <a:latin typeface="Franklin Gothic Book"/>
                <a:cs typeface="Franklin Gothic Book"/>
              </a:defRPr>
            </a:lvl1pPr>
          </a:lstStyle>
          <a:p>
            <a:pPr lvl="0"/>
            <a:r>
              <a:rPr lang="en-US"/>
              <a:t>Click to edit Master text styles</a:t>
            </a:r>
          </a:p>
        </p:txBody>
      </p:sp>
      <p:sp>
        <p:nvSpPr>
          <p:cNvPr id="5" name="Content Placeholder 2"/>
          <p:cNvSpPr>
            <a:spLocks noGrp="1"/>
          </p:cNvSpPr>
          <p:nvPr>
            <p:ph idx="1" hasCustomPrompt="1"/>
          </p:nvPr>
        </p:nvSpPr>
        <p:spPr>
          <a:xfrm>
            <a:off x="432000" y="1079999"/>
            <a:ext cx="4068000" cy="3096000"/>
          </a:xfrm>
          <a:prstGeom prst="rect">
            <a:avLst/>
          </a:prstGeom>
        </p:spPr>
        <p:txBody>
          <a:bodyPr lIns="0" tIns="0" rIns="0" bIns="0"/>
          <a:lstStyle>
            <a:lvl1pPr marL="0" indent="0">
              <a:buNone/>
              <a:defRPr sz="1000">
                <a:latin typeface="Franklin Gothic Book"/>
                <a:cs typeface="Franklin Gothic Book"/>
              </a:defRPr>
            </a:lvl1pPr>
          </a:lstStyle>
          <a:p>
            <a:pPr lvl="0"/>
            <a:r>
              <a:rPr lang="en-US"/>
              <a:t>Image</a:t>
            </a:r>
          </a:p>
        </p:txBody>
      </p:sp>
      <p:sp>
        <p:nvSpPr>
          <p:cNvPr id="17" name="Text Placeholder 10">
            <a:extLst>
              <a:ext uri="{FF2B5EF4-FFF2-40B4-BE49-F238E27FC236}">
                <a16:creationId xmlns:a16="http://schemas.microsoft.com/office/drawing/2014/main" id="{02A25F0B-A5DC-B34E-9ACC-6BD5CDA5CA90}"/>
              </a:ext>
            </a:extLst>
          </p:cNvPr>
          <p:cNvSpPr>
            <a:spLocks noGrp="1"/>
          </p:cNvSpPr>
          <p:nvPr>
            <p:ph type="body" sz="quarter" idx="10" hasCustomPrompt="1"/>
          </p:nvPr>
        </p:nvSpPr>
        <p:spPr>
          <a:xfrm>
            <a:off x="432000" y="144000"/>
            <a:ext cx="7560000" cy="648000"/>
          </a:xfrm>
          <a:prstGeom prst="rect">
            <a:avLst/>
          </a:prstGeom>
        </p:spPr>
        <p:txBody>
          <a:bodyPr vert="horz" lIns="0" tIns="0" rIns="0" bIns="0" anchor="ctr" anchorCtr="0">
            <a:normAutofit/>
          </a:bodyPr>
          <a:lstStyle>
            <a:lvl1pPr marL="0" indent="0">
              <a:spcBef>
                <a:spcPts val="0"/>
              </a:spcBef>
              <a:buNone/>
              <a:defRPr sz="1800" b="1" cap="all" baseline="0">
                <a:solidFill>
                  <a:schemeClr val="bg1"/>
                </a:solidFill>
                <a:latin typeface="+mn-lt"/>
                <a:cs typeface="Franklin Gothic Medium"/>
              </a:defRPr>
            </a:lvl1pPr>
          </a:lstStyle>
          <a:p>
            <a:pPr lvl="0"/>
            <a:r>
              <a:rPr lang="en-US" err="1"/>
              <a:t>SLIde</a:t>
            </a:r>
            <a:r>
              <a:rPr lang="en-US"/>
              <a:t> title</a:t>
            </a:r>
          </a:p>
        </p:txBody>
      </p:sp>
    </p:spTree>
    <p:extLst>
      <p:ext uri="{BB962C8B-B14F-4D97-AF65-F5344CB8AC3E}">
        <p14:creationId xmlns:p14="http://schemas.microsoft.com/office/powerpoint/2010/main" val="23510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9EE4AFD-C246-4C55-BFCF-1B79A8EC80DF}"/>
              </a:ext>
            </a:extLst>
          </p:cNvPr>
          <p:cNvGraphicFramePr>
            <a:graphicFrameLocks noChangeAspect="1"/>
          </p:cNvGraphicFramePr>
          <p:nvPr userDrawn="1">
            <p:custDataLst>
              <p:tags r:id="rId13"/>
            </p:custDataLst>
            <p:extLst>
              <p:ext uri="{D42A27DB-BD31-4B8C-83A1-F6EECF244321}">
                <p14:modId xmlns:p14="http://schemas.microsoft.com/office/powerpoint/2010/main" val="367712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98" imgH="499" progId="TCLayout.ActiveDocument.1">
                  <p:embed/>
                </p:oleObj>
              </mc:Choice>
              <mc:Fallback>
                <p:oleObj name="think-cell Slide" r:id="rId14" imgW="498" imgH="499" progId="TCLayout.ActiveDocument.1">
                  <p:embed/>
                  <p:pic>
                    <p:nvPicPr>
                      <p:cNvPr id="8" name="Object 7" hidden="1">
                        <a:extLst>
                          <a:ext uri="{FF2B5EF4-FFF2-40B4-BE49-F238E27FC236}">
                            <a16:creationId xmlns:a16="http://schemas.microsoft.com/office/drawing/2014/main" id="{19EE4AFD-C246-4C55-BFCF-1B79A8EC80DF}"/>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144018" y="144018"/>
            <a:ext cx="8856345" cy="647700"/>
          </a:xfrm>
          <a:prstGeom prst="rect">
            <a:avLst/>
          </a:prstGeom>
        </p:spPr>
        <p:txBody>
          <a:bodyPr wrap="square" lIns="0" tIns="0" rIns="0" bIns="0">
            <a:spAutoFit/>
          </a:bodyPr>
          <a:lstStyle>
            <a:lvl1pPr>
              <a:defRPr sz="1800" b="0" i="0">
                <a:solidFill>
                  <a:schemeClr val="bg1"/>
                </a:solidFill>
                <a:latin typeface="Franklin Gothic Book"/>
                <a:cs typeface="Franklin Gothic Book"/>
              </a:defRPr>
            </a:lvl1pPr>
          </a:lstStyle>
          <a:p>
            <a:endParaRPr/>
          </a:p>
        </p:txBody>
      </p:sp>
      <p:sp>
        <p:nvSpPr>
          <p:cNvPr id="3" name="Holder 3"/>
          <p:cNvSpPr>
            <a:spLocks noGrp="1"/>
          </p:cNvSpPr>
          <p:nvPr>
            <p:ph type="body" idx="1"/>
          </p:nvPr>
        </p:nvSpPr>
        <p:spPr>
          <a:xfrm>
            <a:off x="412970" y="1060388"/>
            <a:ext cx="4504055" cy="3440429"/>
          </a:xfrm>
          <a:prstGeom prst="rect">
            <a:avLst/>
          </a:prstGeom>
        </p:spPr>
        <p:txBody>
          <a:bodyPr wrap="square" lIns="0" tIns="0" rIns="0" bIns="0">
            <a:spAutoFit/>
          </a:bodyPr>
          <a:lstStyle>
            <a:lvl1pPr>
              <a:defRPr sz="1400" b="0" i="0">
                <a:solidFill>
                  <a:srgbClr val="131313"/>
                </a:solidFill>
                <a:latin typeface="Franklin Gothic Book"/>
                <a:cs typeface="Franklin Gothic Book"/>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12/9/2023</a:t>
            </a:fld>
            <a:endParaRPr lang="en-US"/>
          </a:p>
        </p:txBody>
      </p:sp>
      <p:sp>
        <p:nvSpPr>
          <p:cNvPr id="6" name="Holder 6"/>
          <p:cNvSpPr>
            <a:spLocks noGrp="1"/>
          </p:cNvSpPr>
          <p:nvPr>
            <p:ph type="sldNum" sz="quarter" idx="7"/>
          </p:nvPr>
        </p:nvSpPr>
        <p:spPr>
          <a:xfrm>
            <a:off x="8566494" y="4781015"/>
            <a:ext cx="195579" cy="127000"/>
          </a:xfrm>
          <a:prstGeom prst="rect">
            <a:avLst/>
          </a:prstGeom>
        </p:spPr>
        <p:txBody>
          <a:bodyPr wrap="square" lIns="0" tIns="0" rIns="0" bIns="0">
            <a:spAutoFit/>
          </a:bodyPr>
          <a:lstStyle>
            <a:lvl1pPr>
              <a:defRPr sz="700" b="0" i="0">
                <a:solidFill>
                  <a:srgbClr val="131313"/>
                </a:solidFill>
                <a:latin typeface="Franklin Gothic Book"/>
                <a:cs typeface="Franklin Gothic Book"/>
              </a:defRPr>
            </a:lvl1pPr>
          </a:lstStyle>
          <a:p>
            <a:pPr marL="91440">
              <a:lnSpc>
                <a:spcPct val="100000"/>
              </a:lnSpc>
              <a:spcBef>
                <a:spcPts val="40"/>
              </a:spcBef>
            </a:pPr>
            <a:fld id="{81D60167-4931-47E6-BA6A-407CBD079E47}" type="slidenum">
              <a:rPr dirty="0"/>
              <a:t>‹#›</a:t>
            </a:fld>
            <a:endParaRPr dirty="0"/>
          </a:p>
        </p:txBody>
      </p:sp>
      <p:sp>
        <p:nvSpPr>
          <p:cNvPr id="7" name="MSIPCMContentMarking" descr="{&quot;HashCode&quot;:-1040214455,&quot;Placement&quot;:&quot;Header&quot;,&quot;Top&quot;:0.0,&quot;Left&quot;:660.4693,&quot;SlideWidth&quot;:720,&quot;SlideHeight&quot;:405}">
            <a:extLst>
              <a:ext uri="{FF2B5EF4-FFF2-40B4-BE49-F238E27FC236}">
                <a16:creationId xmlns:a16="http://schemas.microsoft.com/office/drawing/2014/main" id="{85494C09-A796-40E2-B69A-09384202C872}"/>
              </a:ext>
            </a:extLst>
          </p:cNvPr>
          <p:cNvSpPr txBox="1"/>
          <p:nvPr userDrawn="1"/>
        </p:nvSpPr>
        <p:spPr>
          <a:xfrm>
            <a:off x="8387960" y="0"/>
            <a:ext cx="756040" cy="217646"/>
          </a:xfrm>
          <a:prstGeom prst="rect">
            <a:avLst/>
          </a:prstGeom>
          <a:noFill/>
        </p:spPr>
        <p:txBody>
          <a:bodyPr vert="horz" wrap="square" lIns="0" tIns="0" rIns="0" bIns="0" rtlCol="0" anchor="ctr" anchorCtr="1">
            <a:spAutoFit/>
          </a:bodyPr>
          <a:lstStyle/>
          <a:p>
            <a:pPr algn="r">
              <a:spcBef>
                <a:spcPts val="0"/>
              </a:spcBef>
              <a:spcAft>
                <a:spcPts val="0"/>
              </a:spcAft>
            </a:pPr>
            <a:r>
              <a:rPr lang="en-ZA" sz="800">
                <a:solidFill>
                  <a:srgbClr val="000000"/>
                </a:solidFill>
                <a:latin typeface="Arial" panose="020B0604020202020204" pitchFamily="34" charset="0"/>
              </a:rPr>
              <a:t>[OFFICIAL]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 Id="rId9"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oleObject" Target="../embeddings/oleObject4.bin"/><Relationship Id="rId7"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4FD3282-61ED-45BA-97FC-F865F397DAD2}"/>
              </a:ext>
            </a:extLst>
          </p:cNvPr>
          <p:cNvGraphicFramePr>
            <a:graphicFrameLocks noChangeAspect="1"/>
          </p:cNvGraphicFramePr>
          <p:nvPr>
            <p:custDataLst>
              <p:tags r:id="rId1"/>
            </p:custDataLst>
            <p:extLst>
              <p:ext uri="{D42A27DB-BD31-4B8C-83A1-F6EECF244321}">
                <p14:modId xmlns:p14="http://schemas.microsoft.com/office/powerpoint/2010/main" val="561099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11" name="Object 10" hidden="1">
                        <a:extLst>
                          <a:ext uri="{FF2B5EF4-FFF2-40B4-BE49-F238E27FC236}">
                            <a16:creationId xmlns:a16="http://schemas.microsoft.com/office/drawing/2014/main" id="{B4FD3282-61ED-45BA-97FC-F865F397DA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4856480"/>
            <a:chOff x="144018" y="144018"/>
            <a:chExt cx="8856345" cy="4856480"/>
          </a:xfrm>
        </p:grpSpPr>
        <p:sp>
          <p:nvSpPr>
            <p:cNvPr id="4" name="object 4"/>
            <p:cNvSpPr/>
            <p:nvPr/>
          </p:nvSpPr>
          <p:spPr>
            <a:xfrm>
              <a:off x="144018" y="144018"/>
              <a:ext cx="8856345" cy="4856480"/>
            </a:xfrm>
            <a:custGeom>
              <a:avLst/>
              <a:gdLst/>
              <a:ahLst/>
              <a:cxnLst/>
              <a:rect l="l" t="t" r="r" b="b"/>
              <a:pathLst>
                <a:path w="8856345" h="4856480">
                  <a:moveTo>
                    <a:pt x="8855964" y="0"/>
                  </a:moveTo>
                  <a:lnTo>
                    <a:pt x="0" y="0"/>
                  </a:lnTo>
                  <a:lnTo>
                    <a:pt x="0" y="4856226"/>
                  </a:lnTo>
                  <a:lnTo>
                    <a:pt x="8855964" y="4856226"/>
                  </a:lnTo>
                  <a:lnTo>
                    <a:pt x="8855964" y="0"/>
                  </a:lnTo>
                  <a:close/>
                </a:path>
              </a:pathLst>
            </a:custGeom>
            <a:solidFill>
              <a:srgbClr val="122239"/>
            </a:solidFill>
          </p:spPr>
          <p:txBody>
            <a:bodyPr wrap="square" lIns="0" tIns="0" rIns="0" bIns="0" rtlCol="0"/>
            <a:lstStyle/>
            <a:p>
              <a:endParaRPr/>
            </a:p>
          </p:txBody>
        </p:sp>
        <p:sp>
          <p:nvSpPr>
            <p:cNvPr id="5" name="object 5"/>
            <p:cNvSpPr/>
            <p:nvPr/>
          </p:nvSpPr>
          <p:spPr>
            <a:xfrm>
              <a:off x="720090" y="4248150"/>
              <a:ext cx="1800225" cy="36195"/>
            </a:xfrm>
            <a:custGeom>
              <a:avLst/>
              <a:gdLst/>
              <a:ahLst/>
              <a:cxnLst/>
              <a:rect l="l" t="t" r="r" b="b"/>
              <a:pathLst>
                <a:path w="1800225" h="36195">
                  <a:moveTo>
                    <a:pt x="1799844" y="0"/>
                  </a:moveTo>
                  <a:lnTo>
                    <a:pt x="0" y="0"/>
                  </a:lnTo>
                  <a:lnTo>
                    <a:pt x="0" y="35813"/>
                  </a:lnTo>
                  <a:lnTo>
                    <a:pt x="1799844" y="35813"/>
                  </a:lnTo>
                  <a:lnTo>
                    <a:pt x="1799844" y="0"/>
                  </a:lnTo>
                  <a:close/>
                </a:path>
              </a:pathLst>
            </a:custGeom>
            <a:solidFill>
              <a:srgbClr val="0077BE"/>
            </a:solidFill>
          </p:spPr>
          <p:txBody>
            <a:bodyPr wrap="square" lIns="0" tIns="0" rIns="0" bIns="0" rtlCol="0"/>
            <a:lstStyle/>
            <a:p>
              <a:endParaRPr/>
            </a:p>
          </p:txBody>
        </p:sp>
        <p:pic>
          <p:nvPicPr>
            <p:cNvPr id="6" name="object 6"/>
            <p:cNvPicPr/>
            <p:nvPr/>
          </p:nvPicPr>
          <p:blipFill>
            <a:blip r:embed="rId5" cstate="print"/>
            <a:stretch>
              <a:fillRect/>
            </a:stretch>
          </p:blipFill>
          <p:spPr>
            <a:xfrm>
              <a:off x="720090" y="722376"/>
              <a:ext cx="2304287" cy="171449"/>
            </a:xfrm>
            <a:prstGeom prst="rect">
              <a:avLst/>
            </a:prstGeom>
          </p:spPr>
        </p:pic>
      </p:grpSp>
      <p:sp>
        <p:nvSpPr>
          <p:cNvPr id="7" name="object 7"/>
          <p:cNvSpPr txBox="1"/>
          <p:nvPr/>
        </p:nvSpPr>
        <p:spPr>
          <a:xfrm>
            <a:off x="707299" y="2681203"/>
            <a:ext cx="1435735" cy="25904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FFFF"/>
                </a:solidFill>
                <a:latin typeface="Franklin Gothic Book"/>
                <a:cs typeface="Franklin Gothic Book"/>
              </a:rPr>
              <a:t>December</a:t>
            </a:r>
            <a:r>
              <a:rPr sz="1600" spc="-15" dirty="0">
                <a:solidFill>
                  <a:srgbClr val="FFFFFF"/>
                </a:solidFill>
                <a:latin typeface="Franklin Gothic Book"/>
                <a:cs typeface="Franklin Gothic Book"/>
              </a:rPr>
              <a:t> </a:t>
            </a:r>
            <a:r>
              <a:rPr sz="1600" spc="-20" dirty="0">
                <a:solidFill>
                  <a:srgbClr val="FFFFFF"/>
                </a:solidFill>
                <a:latin typeface="Franklin Gothic Book"/>
                <a:cs typeface="Franklin Gothic Book"/>
              </a:rPr>
              <a:t>202</a:t>
            </a:r>
            <a:r>
              <a:rPr lang="en-US" sz="1600" spc="-20" dirty="0">
                <a:solidFill>
                  <a:srgbClr val="FFFFFF"/>
                </a:solidFill>
                <a:latin typeface="Franklin Gothic Book"/>
                <a:cs typeface="Franklin Gothic Book"/>
              </a:rPr>
              <a:t>3</a:t>
            </a:r>
            <a:endParaRPr sz="1600" dirty="0">
              <a:latin typeface="Franklin Gothic Book"/>
              <a:cs typeface="Franklin Gothic Book"/>
            </a:endParaRPr>
          </a:p>
        </p:txBody>
      </p:sp>
      <p:sp>
        <p:nvSpPr>
          <p:cNvPr id="8" name="object 8"/>
          <p:cNvSpPr txBox="1">
            <a:spLocks noGrp="1"/>
          </p:cNvSpPr>
          <p:nvPr>
            <p:ph type="ctrTitle"/>
          </p:nvPr>
        </p:nvSpPr>
        <p:spPr>
          <a:prstGeom prst="rect">
            <a:avLst/>
          </a:prstGeom>
        </p:spPr>
        <p:txBody>
          <a:bodyPr vert="horz" wrap="square" lIns="0" tIns="12065" rIns="0" bIns="0" rtlCol="0">
            <a:spAutoFit/>
          </a:bodyPr>
          <a:lstStyle/>
          <a:p>
            <a:pPr marL="1631950" marR="5080" indent="-1619250">
              <a:lnSpc>
                <a:spcPct val="100000"/>
              </a:lnSpc>
              <a:spcBef>
                <a:spcPts val="95"/>
              </a:spcBef>
            </a:pPr>
            <a:r>
              <a:rPr sz="3200" dirty="0"/>
              <a:t>GAHCHO</a:t>
            </a:r>
            <a:r>
              <a:rPr sz="3200" spc="-70" dirty="0"/>
              <a:t> </a:t>
            </a:r>
            <a:r>
              <a:rPr sz="3200" dirty="0"/>
              <a:t>KU</a:t>
            </a:r>
            <a:r>
              <a:rPr sz="3200" dirty="0">
                <a:latin typeface="Franklin Gothic Medium"/>
                <a:cs typeface="Franklin Gothic Medium"/>
              </a:rPr>
              <a:t>É</a:t>
            </a:r>
            <a:r>
              <a:rPr sz="3200" spc="-70" dirty="0">
                <a:latin typeface="Franklin Gothic Medium"/>
                <a:cs typeface="Franklin Gothic Medium"/>
              </a:rPr>
              <a:t> </a:t>
            </a:r>
            <a:r>
              <a:rPr sz="3200" dirty="0"/>
              <a:t>MINE</a:t>
            </a:r>
            <a:r>
              <a:rPr sz="3200" spc="-75" dirty="0"/>
              <a:t> </a:t>
            </a:r>
            <a:r>
              <a:rPr sz="3200" dirty="0"/>
              <a:t>-</a:t>
            </a:r>
            <a:r>
              <a:rPr sz="3200" spc="-70" dirty="0"/>
              <a:t> </a:t>
            </a:r>
            <a:r>
              <a:rPr sz="3200" dirty="0"/>
              <a:t>202</a:t>
            </a:r>
            <a:r>
              <a:rPr lang="en-CA" sz="3200" dirty="0"/>
              <a:t>4</a:t>
            </a:r>
            <a:r>
              <a:rPr sz="3200" spc="-85" dirty="0"/>
              <a:t> </a:t>
            </a:r>
            <a:r>
              <a:rPr sz="3200" dirty="0"/>
              <a:t>WINTER</a:t>
            </a:r>
            <a:r>
              <a:rPr sz="3200" spc="-80" dirty="0"/>
              <a:t> </a:t>
            </a:r>
            <a:r>
              <a:rPr sz="3200" spc="-20" dirty="0"/>
              <a:t>ROAD </a:t>
            </a:r>
            <a:r>
              <a:rPr sz="3200" dirty="0"/>
              <a:t>CARRIER</a:t>
            </a:r>
            <a:r>
              <a:rPr sz="3200" spc="-150" dirty="0"/>
              <a:t> </a:t>
            </a:r>
            <a:r>
              <a:rPr sz="3200" spc="-10" dirty="0"/>
              <a:t>ORIENTATION</a:t>
            </a:r>
            <a:endParaRPr sz="3200" dirty="0">
              <a:latin typeface="Franklin Gothic Medium"/>
              <a:cs typeface="Franklin Gothic Medium"/>
            </a:endParaRPr>
          </a:p>
        </p:txBody>
      </p:sp>
      <p:sp>
        <p:nvSpPr>
          <p:cNvPr id="9" name="object 9"/>
          <p:cNvSpPr txBox="1"/>
          <p:nvPr/>
        </p:nvSpPr>
        <p:spPr>
          <a:xfrm>
            <a:off x="707299" y="4335847"/>
            <a:ext cx="499109"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Franklin Gothic Book"/>
                <a:cs typeface="Franklin Gothic Book"/>
              </a:rPr>
              <a:t>PUBLIC</a:t>
            </a:r>
            <a:endParaRPr sz="1200">
              <a:latin typeface="Franklin Gothic Book"/>
              <a:cs typeface="Franklin Gothic Book"/>
            </a:endParaRPr>
          </a:p>
        </p:txBody>
      </p:sp>
      <p:sp>
        <p:nvSpPr>
          <p:cNvPr id="10" name="object 10"/>
          <p:cNvSpPr/>
          <p:nvPr/>
        </p:nvSpPr>
        <p:spPr>
          <a:xfrm>
            <a:off x="720090" y="4248150"/>
            <a:ext cx="1800225" cy="36195"/>
          </a:xfrm>
          <a:custGeom>
            <a:avLst/>
            <a:gdLst/>
            <a:ahLst/>
            <a:cxnLst/>
            <a:rect l="l" t="t" r="r" b="b"/>
            <a:pathLst>
              <a:path w="1800225" h="36195">
                <a:moveTo>
                  <a:pt x="1799844" y="0"/>
                </a:moveTo>
                <a:lnTo>
                  <a:pt x="0" y="0"/>
                </a:lnTo>
                <a:lnTo>
                  <a:pt x="0" y="35813"/>
                </a:lnTo>
                <a:lnTo>
                  <a:pt x="1799844" y="35813"/>
                </a:lnTo>
                <a:lnTo>
                  <a:pt x="1799844" y="0"/>
                </a:lnTo>
                <a:close/>
              </a:path>
            </a:pathLst>
          </a:custGeom>
          <a:solidFill>
            <a:srgbClr val="0077BE"/>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4AD901-A7F2-3EF7-787C-7D035FDB40B2}"/>
              </a:ext>
            </a:extLst>
          </p:cNvPr>
          <p:cNvSpPr>
            <a:spLocks noGrp="1"/>
          </p:cNvSpPr>
          <p:nvPr>
            <p:ph type="body" sz="quarter" idx="11"/>
          </p:nvPr>
        </p:nvSpPr>
        <p:spPr>
          <a:xfrm>
            <a:off x="432000" y="792000"/>
            <a:ext cx="4962122" cy="4207500"/>
          </a:xfrm>
        </p:spPr>
        <p:txBody>
          <a:bodyPr/>
          <a:lstStyle/>
          <a:p>
            <a:r>
              <a:rPr lang="en-US" dirty="0"/>
              <a:t>I am pleased to announce the appointment, effective February 6, 2023, of Jason Snaggs to the position of Warehouse &amp; Logistics Superintendent at Gahcho Kué mine, reporting to myself. </a:t>
            </a:r>
          </a:p>
          <a:p>
            <a:endParaRPr lang="en-US" dirty="0"/>
          </a:p>
          <a:p>
            <a:r>
              <a:rPr lang="en-US" dirty="0"/>
              <a:t>Jason will utilize his extensive experience in supply chain management and operations to lead the supply chain team at GK. Jason has worked for Meta-Labs(Facebook), the Government of the Northwest Territories, Celestica, other organizations including a couple of years at the Snap Lake mine during its operations.</a:t>
            </a:r>
          </a:p>
          <a:p>
            <a:endParaRPr lang="en-US" dirty="0"/>
          </a:p>
          <a:p>
            <a:r>
              <a:rPr lang="en-US" dirty="0"/>
              <a:t>Jason comes to De Beers with an engineering degree, as well as a master’s degree in Business Administration. A resident of Yellowknife, he will work a 4x3 rotation at the mine.</a:t>
            </a:r>
          </a:p>
          <a:p>
            <a:endParaRPr lang="en-US" dirty="0"/>
          </a:p>
          <a:p>
            <a:r>
              <a:rPr lang="en-US" dirty="0"/>
              <a:t>Please join me in welcoming Jason back to the De Beers team.</a:t>
            </a:r>
          </a:p>
          <a:p>
            <a:r>
              <a:rPr lang="en-US" dirty="0"/>
              <a:t>Cameron Warren, Supply Chain Manager</a:t>
            </a:r>
          </a:p>
          <a:p>
            <a:endParaRPr lang="en-US" dirty="0"/>
          </a:p>
          <a:p>
            <a:endParaRPr lang="en-US" dirty="0"/>
          </a:p>
        </p:txBody>
      </p:sp>
      <p:sp>
        <p:nvSpPr>
          <p:cNvPr id="4" name="Text Placeholder 3">
            <a:extLst>
              <a:ext uri="{FF2B5EF4-FFF2-40B4-BE49-F238E27FC236}">
                <a16:creationId xmlns:a16="http://schemas.microsoft.com/office/drawing/2014/main" id="{0C3B28FC-7EFC-708F-83D3-9EA17192DD5D}"/>
              </a:ext>
            </a:extLst>
          </p:cNvPr>
          <p:cNvSpPr>
            <a:spLocks noGrp="1"/>
          </p:cNvSpPr>
          <p:nvPr>
            <p:ph type="body" sz="quarter" idx="10"/>
          </p:nvPr>
        </p:nvSpPr>
        <p:spPr>
          <a:xfrm>
            <a:off x="431999" y="144000"/>
            <a:ext cx="7722099" cy="648000"/>
          </a:xfrm>
        </p:spPr>
        <p:txBody>
          <a:bodyPr/>
          <a:lstStyle/>
          <a:p>
            <a:r>
              <a:rPr lang="en-US" dirty="0"/>
              <a:t>Jason Snaggs – WAREHOUSE &amp; LOGISTICS SUPERINTENDENT, Gahcho </a:t>
            </a:r>
            <a:r>
              <a:rPr lang="en-US" dirty="0" err="1"/>
              <a:t>kuÉ</a:t>
            </a:r>
            <a:endParaRPr lang="en-US" dirty="0"/>
          </a:p>
        </p:txBody>
      </p:sp>
      <p:pic>
        <p:nvPicPr>
          <p:cNvPr id="8" name="Picture 7">
            <a:extLst>
              <a:ext uri="{FF2B5EF4-FFF2-40B4-BE49-F238E27FC236}">
                <a16:creationId xmlns:a16="http://schemas.microsoft.com/office/drawing/2014/main" id="{206AC294-03A6-4E40-B3BD-804D9DF1A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486" y="1335152"/>
            <a:ext cx="3109002" cy="2328797"/>
          </a:xfrm>
          <a:prstGeom prst="rect">
            <a:avLst/>
          </a:prstGeom>
        </p:spPr>
      </p:pic>
    </p:spTree>
    <p:extLst>
      <p:ext uri="{BB962C8B-B14F-4D97-AF65-F5344CB8AC3E}">
        <p14:creationId xmlns:p14="http://schemas.microsoft.com/office/powerpoint/2010/main" val="220200890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844BD7-04D9-F036-6BB1-9FA57A3C16B5}"/>
              </a:ext>
            </a:extLst>
          </p:cNvPr>
          <p:cNvSpPr>
            <a:spLocks noGrp="1"/>
          </p:cNvSpPr>
          <p:nvPr>
            <p:ph type="body" sz="quarter" idx="11"/>
          </p:nvPr>
        </p:nvSpPr>
        <p:spPr/>
        <p:txBody>
          <a:bodyPr/>
          <a:lstStyle/>
          <a:p>
            <a:r>
              <a:rPr lang="en-US" dirty="0"/>
              <a:t>2024</a:t>
            </a:r>
          </a:p>
        </p:txBody>
      </p:sp>
      <p:sp>
        <p:nvSpPr>
          <p:cNvPr id="3" name="Title 2">
            <a:extLst>
              <a:ext uri="{FF2B5EF4-FFF2-40B4-BE49-F238E27FC236}">
                <a16:creationId xmlns:a16="http://schemas.microsoft.com/office/drawing/2014/main" id="{59EE1972-0EFD-52AB-B7A2-5433093ABC96}"/>
              </a:ext>
            </a:extLst>
          </p:cNvPr>
          <p:cNvSpPr>
            <a:spLocks noGrp="1"/>
          </p:cNvSpPr>
          <p:nvPr>
            <p:ph type="title"/>
          </p:nvPr>
        </p:nvSpPr>
        <p:spPr/>
        <p:txBody>
          <a:bodyPr/>
          <a:lstStyle/>
          <a:p>
            <a:r>
              <a:rPr lang="en-US" dirty="0"/>
              <a:t>GK Planned Freight &amp; Fuel</a:t>
            </a:r>
          </a:p>
        </p:txBody>
      </p:sp>
    </p:spTree>
    <p:extLst>
      <p:ext uri="{BB962C8B-B14F-4D97-AF65-F5344CB8AC3E}">
        <p14:creationId xmlns:p14="http://schemas.microsoft.com/office/powerpoint/2010/main" val="98600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D4BD0-7AA8-824D-8371-FA26459D351D}"/>
              </a:ext>
            </a:extLst>
          </p:cNvPr>
          <p:cNvSpPr>
            <a:spLocks noGrp="1"/>
          </p:cNvSpPr>
          <p:nvPr>
            <p:ph type="body" sz="quarter" idx="11"/>
          </p:nvPr>
        </p:nvSpPr>
        <p:spPr>
          <a:xfrm>
            <a:off x="432000" y="962108"/>
            <a:ext cx="8280000" cy="4037392"/>
          </a:xfrm>
        </p:spPr>
        <p:txBody>
          <a:bodyPr>
            <a:normAutofit/>
          </a:bodyPr>
          <a:lstStyle/>
          <a:p>
            <a:r>
              <a:rPr lang="en-US" sz="1600" dirty="0"/>
              <a:t>Key Lesson Learned from WR 2023:</a:t>
            </a:r>
          </a:p>
          <a:p>
            <a:pPr lvl="1"/>
            <a:r>
              <a:rPr lang="en-US" sz="1400" b="1" dirty="0">
                <a:solidFill>
                  <a:srgbClr val="FF0000"/>
                </a:solidFill>
              </a:rPr>
              <a:t>350,000 </a:t>
            </a:r>
            <a:r>
              <a:rPr lang="en-US" sz="1400" b="1" dirty="0" err="1">
                <a:solidFill>
                  <a:srgbClr val="FF0000"/>
                </a:solidFill>
              </a:rPr>
              <a:t>lbs</a:t>
            </a:r>
            <a:r>
              <a:rPr lang="en-US" sz="1400" b="1" dirty="0">
                <a:solidFill>
                  <a:srgbClr val="FF0000"/>
                </a:solidFill>
              </a:rPr>
              <a:t> of freight did not make it on 2023 Winter Road.</a:t>
            </a:r>
          </a:p>
          <a:p>
            <a:pPr lvl="1"/>
            <a:endParaRPr lang="en-US" sz="1400" b="1" dirty="0">
              <a:solidFill>
                <a:srgbClr val="FF0000"/>
              </a:solidFill>
            </a:endParaRPr>
          </a:p>
          <a:p>
            <a:r>
              <a:rPr lang="en-US" sz="1600" dirty="0"/>
              <a:t>Earlier Start to 14 Month Pre-Planning Material and Assets based on our Mine Plan</a:t>
            </a:r>
          </a:p>
          <a:p>
            <a:endParaRPr lang="en-US" sz="1600" dirty="0"/>
          </a:p>
          <a:p>
            <a:r>
              <a:rPr lang="en-US" sz="1600" dirty="0"/>
              <a:t>Earlier Start to Procurement – 90% PO’s Issued August – October </a:t>
            </a:r>
          </a:p>
          <a:p>
            <a:endParaRPr lang="en-US" sz="1600" dirty="0"/>
          </a:p>
          <a:p>
            <a:r>
              <a:rPr lang="en-US" sz="1600" dirty="0"/>
              <a:t>Pre-Staging in Yellowknife DCL and Grimshaw before January 30</a:t>
            </a:r>
            <a:r>
              <a:rPr lang="en-US" sz="1600" baseline="30000" dirty="0"/>
              <a:t>th</a:t>
            </a:r>
            <a:r>
              <a:rPr lang="en-US" sz="1600" dirty="0"/>
              <a:t> </a:t>
            </a:r>
          </a:p>
          <a:p>
            <a:pPr lvl="1"/>
            <a:r>
              <a:rPr lang="en-US" sz="1400" dirty="0"/>
              <a:t>Staging has begun at DCL and Metshaw laydowns</a:t>
            </a:r>
          </a:p>
          <a:p>
            <a:pPr marL="177800" lvl="1" indent="0">
              <a:buNone/>
            </a:pPr>
            <a:endParaRPr lang="en-US" sz="1400" dirty="0"/>
          </a:p>
          <a:p>
            <a:r>
              <a:rPr lang="en-US" dirty="0"/>
              <a:t>Sea Cans will be used for the rotation of freight to minimize vans.</a:t>
            </a:r>
          </a:p>
          <a:p>
            <a:endParaRPr lang="en-US" dirty="0"/>
          </a:p>
          <a:p>
            <a:r>
              <a:rPr lang="en-US" dirty="0"/>
              <a:t>Focus on “Rules of the Road” &amp; Equipment Reliability.</a:t>
            </a:r>
          </a:p>
          <a:p>
            <a:pPr marL="0" indent="0">
              <a:buNone/>
            </a:pPr>
            <a:endParaRPr lang="en-US" sz="1600" dirty="0"/>
          </a:p>
        </p:txBody>
      </p:sp>
      <p:sp>
        <p:nvSpPr>
          <p:cNvPr id="3" name="Text Placeholder 2">
            <a:extLst>
              <a:ext uri="{FF2B5EF4-FFF2-40B4-BE49-F238E27FC236}">
                <a16:creationId xmlns:a16="http://schemas.microsoft.com/office/drawing/2014/main" id="{12AB96A4-EA1D-07A0-058B-22E0E887DA85}"/>
              </a:ext>
            </a:extLst>
          </p:cNvPr>
          <p:cNvSpPr>
            <a:spLocks noGrp="1"/>
          </p:cNvSpPr>
          <p:nvPr>
            <p:ph type="body" sz="quarter" idx="10"/>
          </p:nvPr>
        </p:nvSpPr>
        <p:spPr/>
        <p:txBody>
          <a:bodyPr/>
          <a:lstStyle/>
          <a:p>
            <a:r>
              <a:rPr lang="en-US" dirty="0"/>
              <a:t>KEY WR 2024 Key Changes &amp; OBJECTIVES  </a:t>
            </a:r>
          </a:p>
        </p:txBody>
      </p:sp>
    </p:spTree>
    <p:extLst>
      <p:ext uri="{BB962C8B-B14F-4D97-AF65-F5344CB8AC3E}">
        <p14:creationId xmlns:p14="http://schemas.microsoft.com/office/powerpoint/2010/main" val="172817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D4BD0-7AA8-824D-8371-FA26459D351D}"/>
              </a:ext>
            </a:extLst>
          </p:cNvPr>
          <p:cNvSpPr>
            <a:spLocks noGrp="1"/>
          </p:cNvSpPr>
          <p:nvPr>
            <p:ph type="body" sz="quarter" idx="11"/>
          </p:nvPr>
        </p:nvSpPr>
        <p:spPr>
          <a:xfrm>
            <a:off x="432000" y="962108"/>
            <a:ext cx="8280000" cy="4037392"/>
          </a:xfrm>
        </p:spPr>
        <p:txBody>
          <a:bodyPr>
            <a:normAutofit/>
          </a:bodyPr>
          <a:lstStyle/>
          <a:p>
            <a:pPr marL="0" indent="0">
              <a:buNone/>
            </a:pPr>
            <a:endParaRPr lang="en-US" sz="1800" dirty="0"/>
          </a:p>
          <a:p>
            <a:r>
              <a:rPr lang="en-US" sz="1800" dirty="0"/>
              <a:t>Key Performance indicators (KPIs) for measuring the success of the 2024 Winter Road:</a:t>
            </a:r>
          </a:p>
          <a:p>
            <a:pPr lvl="1"/>
            <a:r>
              <a:rPr lang="en-US" sz="1600" dirty="0"/>
              <a:t>SAFETY</a:t>
            </a:r>
          </a:p>
          <a:p>
            <a:pPr lvl="2"/>
            <a:r>
              <a:rPr lang="en-US" sz="1400" dirty="0"/>
              <a:t>Zero Safety/Accident Incidences</a:t>
            </a:r>
          </a:p>
          <a:p>
            <a:pPr lvl="2"/>
            <a:r>
              <a:rPr lang="en-US" sz="1400" dirty="0"/>
              <a:t>Zero Spills</a:t>
            </a:r>
          </a:p>
          <a:p>
            <a:pPr lvl="2"/>
            <a:r>
              <a:rPr lang="en-US" sz="1400" dirty="0"/>
              <a:t>Zero Speeding Incidences</a:t>
            </a:r>
          </a:p>
          <a:p>
            <a:pPr lvl="2"/>
            <a:r>
              <a:rPr lang="en-US" sz="1400" dirty="0"/>
              <a:t>100% Compliance Safety and Government Regulations</a:t>
            </a:r>
          </a:p>
          <a:p>
            <a:pPr marL="358775" lvl="2" indent="0">
              <a:buNone/>
            </a:pPr>
            <a:endParaRPr lang="en-US" sz="1400" dirty="0"/>
          </a:p>
          <a:p>
            <a:pPr lvl="1"/>
            <a:r>
              <a:rPr lang="en-US" sz="1600" dirty="0"/>
              <a:t>EFFICIENCY</a:t>
            </a:r>
          </a:p>
          <a:p>
            <a:pPr lvl="2"/>
            <a:r>
              <a:rPr lang="en-US" sz="1400" dirty="0"/>
              <a:t>95% On-Time-Delivery</a:t>
            </a:r>
          </a:p>
          <a:p>
            <a:pPr lvl="2"/>
            <a:r>
              <a:rPr lang="en-US" sz="1400" dirty="0"/>
              <a:t>95% Logistics &amp; Handling Efficiency </a:t>
            </a:r>
          </a:p>
          <a:p>
            <a:pPr lvl="2"/>
            <a:r>
              <a:rPr lang="en-US" sz="1400" dirty="0"/>
              <a:t>Carrier Equipment Reliability Incidences</a:t>
            </a:r>
          </a:p>
          <a:p>
            <a:pPr lvl="2"/>
            <a:r>
              <a:rPr lang="en-US" sz="1400" dirty="0"/>
              <a:t>WR Planned Vs. Actual Deliveries</a:t>
            </a:r>
          </a:p>
        </p:txBody>
      </p:sp>
      <p:sp>
        <p:nvSpPr>
          <p:cNvPr id="3" name="Text Placeholder 2">
            <a:extLst>
              <a:ext uri="{FF2B5EF4-FFF2-40B4-BE49-F238E27FC236}">
                <a16:creationId xmlns:a16="http://schemas.microsoft.com/office/drawing/2014/main" id="{12AB96A4-EA1D-07A0-058B-22E0E887DA85}"/>
              </a:ext>
            </a:extLst>
          </p:cNvPr>
          <p:cNvSpPr>
            <a:spLocks noGrp="1"/>
          </p:cNvSpPr>
          <p:nvPr>
            <p:ph type="body" sz="quarter" idx="10"/>
          </p:nvPr>
        </p:nvSpPr>
        <p:spPr/>
        <p:txBody>
          <a:bodyPr/>
          <a:lstStyle/>
          <a:p>
            <a:r>
              <a:rPr lang="en-US" dirty="0"/>
              <a:t>KEY WR 2024 Key Changes &amp; OBJECTIVES  </a:t>
            </a:r>
          </a:p>
        </p:txBody>
      </p:sp>
    </p:spTree>
    <p:extLst>
      <p:ext uri="{BB962C8B-B14F-4D97-AF65-F5344CB8AC3E}">
        <p14:creationId xmlns:p14="http://schemas.microsoft.com/office/powerpoint/2010/main" val="325824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8EA46-C55A-723F-0943-5A15AF53BDB4}"/>
              </a:ext>
            </a:extLst>
          </p:cNvPr>
          <p:cNvSpPr>
            <a:spLocks noGrp="1"/>
          </p:cNvSpPr>
          <p:nvPr>
            <p:ph type="body" sz="quarter" idx="11"/>
          </p:nvPr>
        </p:nvSpPr>
        <p:spPr/>
        <p:txBody>
          <a:bodyPr/>
          <a:lstStyle/>
          <a:p>
            <a:r>
              <a:rPr lang="en-US" dirty="0"/>
              <a:t>14 Month Winter Road Planning</a:t>
            </a:r>
          </a:p>
          <a:p>
            <a:pPr marL="701675" lvl="1" indent="-342900"/>
            <a:r>
              <a:rPr lang="en-US" dirty="0"/>
              <a:t>Key Milestones:</a:t>
            </a:r>
          </a:p>
          <a:p>
            <a:pPr marL="342900" indent="-342900">
              <a:buFont typeface="+mj-lt"/>
              <a:buAutoNum type="arabicPeriod" startAt="5"/>
            </a:pPr>
            <a:endParaRPr lang="en-US" dirty="0"/>
          </a:p>
          <a:p>
            <a:pPr marL="342900" indent="-342900"/>
            <a:endParaRPr lang="en-US" dirty="0"/>
          </a:p>
        </p:txBody>
      </p:sp>
      <p:sp>
        <p:nvSpPr>
          <p:cNvPr id="3" name="Text Placeholder 2">
            <a:extLst>
              <a:ext uri="{FF2B5EF4-FFF2-40B4-BE49-F238E27FC236}">
                <a16:creationId xmlns:a16="http://schemas.microsoft.com/office/drawing/2014/main" id="{86DF185D-DF14-EC83-D2DB-F1F87691C69B}"/>
              </a:ext>
            </a:extLst>
          </p:cNvPr>
          <p:cNvSpPr>
            <a:spLocks noGrp="1"/>
          </p:cNvSpPr>
          <p:nvPr>
            <p:ph type="body" sz="quarter" idx="10"/>
          </p:nvPr>
        </p:nvSpPr>
        <p:spPr/>
        <p:txBody>
          <a:bodyPr/>
          <a:lstStyle/>
          <a:p>
            <a:r>
              <a:rPr lang="en-US" dirty="0"/>
              <a:t>2024 Planning vs 2023 Winter – Advanced Planning</a:t>
            </a:r>
          </a:p>
        </p:txBody>
      </p:sp>
      <p:graphicFrame>
        <p:nvGraphicFramePr>
          <p:cNvPr id="4" name="Table 3">
            <a:extLst>
              <a:ext uri="{FF2B5EF4-FFF2-40B4-BE49-F238E27FC236}">
                <a16:creationId xmlns:a16="http://schemas.microsoft.com/office/drawing/2014/main" id="{6CE6C719-0CA8-3C06-A86C-41F34ED5B7C5}"/>
              </a:ext>
            </a:extLst>
          </p:cNvPr>
          <p:cNvGraphicFramePr>
            <a:graphicFrameLocks noGrp="1"/>
          </p:cNvGraphicFramePr>
          <p:nvPr/>
        </p:nvGraphicFramePr>
        <p:xfrm>
          <a:off x="1973025" y="1748236"/>
          <a:ext cx="5197950" cy="3395264"/>
        </p:xfrm>
        <a:graphic>
          <a:graphicData uri="http://schemas.openxmlformats.org/drawingml/2006/table">
            <a:tbl>
              <a:tblPr/>
              <a:tblGrid>
                <a:gridCol w="282734">
                  <a:extLst>
                    <a:ext uri="{9D8B030D-6E8A-4147-A177-3AD203B41FA5}">
                      <a16:colId xmlns:a16="http://schemas.microsoft.com/office/drawing/2014/main" val="33916439"/>
                    </a:ext>
                  </a:extLst>
                </a:gridCol>
                <a:gridCol w="3969146">
                  <a:extLst>
                    <a:ext uri="{9D8B030D-6E8A-4147-A177-3AD203B41FA5}">
                      <a16:colId xmlns:a16="http://schemas.microsoft.com/office/drawing/2014/main" val="664914350"/>
                    </a:ext>
                  </a:extLst>
                </a:gridCol>
                <a:gridCol w="946070">
                  <a:extLst>
                    <a:ext uri="{9D8B030D-6E8A-4147-A177-3AD203B41FA5}">
                      <a16:colId xmlns:a16="http://schemas.microsoft.com/office/drawing/2014/main" val="443836422"/>
                    </a:ext>
                  </a:extLst>
                </a:gridCol>
              </a:tblGrid>
              <a:tr h="179427">
                <a:tc>
                  <a:txBody>
                    <a:bodyPr/>
                    <a:lstStyle/>
                    <a:p>
                      <a:pPr algn="ctr" fontAlgn="t"/>
                      <a:endParaRPr lang="en-US" sz="1000" b="1" i="0" u="none" strike="noStrike">
                        <a:solidFill>
                          <a:srgbClr val="000000"/>
                        </a:solidFill>
                        <a:effectLst/>
                        <a:latin typeface="Franklin Gothic Book" panose="020B0503020102020204" pitchFamily="34" charset="0"/>
                      </a:endParaRPr>
                    </a:p>
                  </a:txBody>
                  <a:tcPr marL="5437" marR="5437" marT="5437" marB="0">
                    <a:lnL>
                      <a:noFill/>
                    </a:lnL>
                    <a:lnR>
                      <a:noFill/>
                    </a:lnR>
                    <a:lnT>
                      <a:noFill/>
                    </a:lnT>
                    <a:lnB>
                      <a:noFill/>
                    </a:lnB>
                  </a:tcPr>
                </a:tc>
                <a:tc>
                  <a:txBody>
                    <a:bodyPr/>
                    <a:lstStyle/>
                    <a:p>
                      <a:pPr algn="l" fontAlgn="t"/>
                      <a:r>
                        <a:rPr lang="en-US" sz="1000" b="1" i="0" u="none" strike="noStrike">
                          <a:solidFill>
                            <a:srgbClr val="000000"/>
                          </a:solidFill>
                          <a:effectLst/>
                          <a:latin typeface="Franklin Gothic Book" panose="020B0503020102020204" pitchFamily="34" charset="0"/>
                        </a:rPr>
                        <a:t>14 Month WR Milestones</a:t>
                      </a:r>
                    </a:p>
                  </a:txBody>
                  <a:tcPr marL="5437" marR="5437" marT="5437" marB="0">
                    <a:lnL>
                      <a:noFill/>
                    </a:lnL>
                    <a:lnR>
                      <a:noFill/>
                    </a:lnR>
                    <a:lnT>
                      <a:noFill/>
                    </a:lnT>
                    <a:lnB>
                      <a:noFill/>
                    </a:lnB>
                  </a:tcPr>
                </a:tc>
                <a:tc>
                  <a:txBody>
                    <a:bodyPr/>
                    <a:lstStyle/>
                    <a:p>
                      <a:pPr algn="l" fontAlgn="t"/>
                      <a:r>
                        <a:rPr lang="en-US" sz="1000" b="1" i="0" u="none" strike="noStrike">
                          <a:solidFill>
                            <a:srgbClr val="000000"/>
                          </a:solidFill>
                          <a:effectLst/>
                          <a:latin typeface="Franklin Gothic Book" panose="020B0503020102020204" pitchFamily="34" charset="0"/>
                        </a:rPr>
                        <a:t>Month</a:t>
                      </a:r>
                    </a:p>
                  </a:txBody>
                  <a:tcPr marL="5437" marR="5437" marT="5437" marB="0">
                    <a:lnL>
                      <a:noFill/>
                    </a:lnL>
                    <a:lnR>
                      <a:noFill/>
                    </a:lnR>
                    <a:lnT>
                      <a:noFill/>
                    </a:lnT>
                    <a:lnB>
                      <a:noFill/>
                    </a:lnB>
                  </a:tcPr>
                </a:tc>
                <a:extLst>
                  <a:ext uri="{0D108BD9-81ED-4DB2-BD59-A6C34878D82A}">
                    <a16:rowId xmlns:a16="http://schemas.microsoft.com/office/drawing/2014/main" val="962204139"/>
                  </a:ext>
                </a:extLst>
              </a:tr>
              <a:tr h="146804">
                <a:tc>
                  <a:txBody>
                    <a:bodyPr/>
                    <a:lstStyle/>
                    <a:p>
                      <a:pPr algn="ctr" fontAlgn="t"/>
                      <a:r>
                        <a:rPr lang="en-US" sz="900" b="0" i="0" u="none" strike="noStrike">
                          <a:solidFill>
                            <a:srgbClr val="000000"/>
                          </a:solidFill>
                          <a:effectLst/>
                          <a:latin typeface="Franklin Gothic Book" panose="020B0503020102020204" pitchFamily="34" charset="0"/>
                        </a:rPr>
                        <a:t>1</a:t>
                      </a:r>
                    </a:p>
                  </a:txBody>
                  <a:tcPr marL="5437" marR="5437" marT="5437" marB="0">
                    <a:lnL>
                      <a:noFill/>
                    </a:lnL>
                    <a:lnR>
                      <a:noFill/>
                    </a:lnR>
                    <a:lnT>
                      <a:noFill/>
                    </a:lnT>
                    <a:lnB>
                      <a:noFill/>
                    </a:lnB>
                  </a:tcPr>
                </a:tc>
                <a:tc>
                  <a:txBody>
                    <a:bodyPr/>
                    <a:lstStyle/>
                    <a:p>
                      <a:pPr algn="l" rtl="0" fontAlgn="t"/>
                      <a:r>
                        <a:rPr lang="en-US" sz="900" b="0" i="0" u="none" strike="noStrike">
                          <a:solidFill>
                            <a:srgbClr val="141313"/>
                          </a:solidFill>
                          <a:effectLst/>
                          <a:latin typeface="Franklin Gothic Book" panose="020B0503020102020204" pitchFamily="34" charset="0"/>
                        </a:rPr>
                        <a:t>Capital Asset Purchase requisitions issued as soon as approved</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Immediate</a:t>
                      </a:r>
                    </a:p>
                  </a:txBody>
                  <a:tcPr marL="5437" marR="5437" marT="5437" marB="0">
                    <a:lnL>
                      <a:noFill/>
                    </a:lnL>
                    <a:lnR>
                      <a:noFill/>
                    </a:lnR>
                    <a:lnT>
                      <a:noFill/>
                    </a:lnT>
                    <a:lnB>
                      <a:noFill/>
                    </a:lnB>
                  </a:tcPr>
                </a:tc>
                <a:extLst>
                  <a:ext uri="{0D108BD9-81ED-4DB2-BD59-A6C34878D82A}">
                    <a16:rowId xmlns:a16="http://schemas.microsoft.com/office/drawing/2014/main" val="79564056"/>
                  </a:ext>
                </a:extLst>
              </a:tr>
              <a:tr h="146804">
                <a:tc>
                  <a:txBody>
                    <a:bodyPr/>
                    <a:lstStyle/>
                    <a:p>
                      <a:pPr algn="ctr" fontAlgn="t"/>
                      <a:r>
                        <a:rPr lang="en-US" sz="900" b="0" i="0" u="none" strike="noStrike">
                          <a:solidFill>
                            <a:srgbClr val="000000"/>
                          </a:solidFill>
                          <a:effectLst/>
                          <a:latin typeface="Franklin Gothic Book" panose="020B0503020102020204" pitchFamily="34" charset="0"/>
                        </a:rPr>
                        <a:t>2</a:t>
                      </a:r>
                    </a:p>
                  </a:txBody>
                  <a:tcPr marL="5437" marR="5437" marT="5437" marB="0">
                    <a:lnL>
                      <a:noFill/>
                    </a:lnL>
                    <a:lnR>
                      <a:noFill/>
                    </a:lnR>
                    <a:lnT>
                      <a:noFill/>
                    </a:lnT>
                    <a:lnB>
                      <a:noFill/>
                    </a:lnB>
                  </a:tcPr>
                </a:tc>
                <a:tc>
                  <a:txBody>
                    <a:bodyPr/>
                    <a:lstStyle/>
                    <a:p>
                      <a:pPr algn="l" rtl="0" fontAlgn="t"/>
                      <a:r>
                        <a:rPr lang="en-US" sz="900" b="0" i="0" u="none" strike="noStrike" dirty="0">
                          <a:solidFill>
                            <a:srgbClr val="141313"/>
                          </a:solidFill>
                          <a:effectLst/>
                          <a:latin typeface="Franklin Gothic Book" panose="020B0503020102020204" pitchFamily="34" charset="0"/>
                        </a:rPr>
                        <a:t>Draft Mine Plan</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May</a:t>
                      </a:r>
                    </a:p>
                  </a:txBody>
                  <a:tcPr marL="5437" marR="5437" marT="5437" marB="0">
                    <a:lnL>
                      <a:noFill/>
                    </a:lnL>
                    <a:lnR>
                      <a:noFill/>
                    </a:lnR>
                    <a:lnT>
                      <a:noFill/>
                    </a:lnT>
                    <a:lnB>
                      <a:noFill/>
                    </a:lnB>
                  </a:tcPr>
                </a:tc>
                <a:extLst>
                  <a:ext uri="{0D108BD9-81ED-4DB2-BD59-A6C34878D82A}">
                    <a16:rowId xmlns:a16="http://schemas.microsoft.com/office/drawing/2014/main" val="1764521548"/>
                  </a:ext>
                </a:extLst>
              </a:tr>
              <a:tr h="293608">
                <a:tc>
                  <a:txBody>
                    <a:bodyPr/>
                    <a:lstStyle/>
                    <a:p>
                      <a:pPr algn="ctr" fontAlgn="t"/>
                      <a:r>
                        <a:rPr lang="en-US" sz="900" b="0" i="0" u="none" strike="noStrike">
                          <a:solidFill>
                            <a:srgbClr val="000000"/>
                          </a:solidFill>
                          <a:effectLst/>
                          <a:latin typeface="Franklin Gothic Book" panose="020B0503020102020204" pitchFamily="34" charset="0"/>
                        </a:rPr>
                        <a:t>3</a:t>
                      </a:r>
                    </a:p>
                  </a:txBody>
                  <a:tcPr marL="5437" marR="5437" marT="5437" marB="0">
                    <a:lnL>
                      <a:noFill/>
                    </a:lnL>
                    <a:lnR>
                      <a:noFill/>
                    </a:lnR>
                    <a:lnT>
                      <a:noFill/>
                    </a:lnT>
                    <a:lnB>
                      <a:noFill/>
                    </a:lnB>
                  </a:tcPr>
                </a:tc>
                <a:tc>
                  <a:txBody>
                    <a:bodyPr/>
                    <a:lstStyle/>
                    <a:p>
                      <a:pPr algn="l" rtl="0" fontAlgn="t"/>
                      <a:r>
                        <a:rPr lang="en-US" sz="900" b="0" i="0" u="none" strike="noStrike">
                          <a:solidFill>
                            <a:srgbClr val="141313"/>
                          </a:solidFill>
                          <a:effectLst/>
                          <a:latin typeface="Franklin Gothic Book" panose="020B0503020102020204" pitchFamily="34" charset="0"/>
                        </a:rPr>
                        <a:t>Initial WR Forecast by department completed in collaboration with Inventory Planners, WH Co-ordinators and Department planners </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June</a:t>
                      </a:r>
                    </a:p>
                  </a:txBody>
                  <a:tcPr marL="5437" marR="5437" marT="5437" marB="0">
                    <a:lnL>
                      <a:noFill/>
                    </a:lnL>
                    <a:lnR>
                      <a:noFill/>
                    </a:lnR>
                    <a:lnT>
                      <a:noFill/>
                    </a:lnT>
                    <a:lnB>
                      <a:noFill/>
                    </a:lnB>
                  </a:tcPr>
                </a:tc>
                <a:extLst>
                  <a:ext uri="{0D108BD9-81ED-4DB2-BD59-A6C34878D82A}">
                    <a16:rowId xmlns:a16="http://schemas.microsoft.com/office/drawing/2014/main" val="3036564661"/>
                  </a:ext>
                </a:extLst>
              </a:tr>
              <a:tr h="293608">
                <a:tc>
                  <a:txBody>
                    <a:bodyPr/>
                    <a:lstStyle/>
                    <a:p>
                      <a:pPr algn="ctr" fontAlgn="t"/>
                      <a:r>
                        <a:rPr lang="en-US" sz="900" b="0" i="0" u="none" strike="noStrike">
                          <a:solidFill>
                            <a:srgbClr val="000000"/>
                          </a:solidFill>
                          <a:effectLst/>
                          <a:latin typeface="Franklin Gothic Book" panose="020B0503020102020204" pitchFamily="34" charset="0"/>
                        </a:rPr>
                        <a:t>4</a:t>
                      </a:r>
                    </a:p>
                  </a:txBody>
                  <a:tcPr marL="5437" marR="5437" marT="5437" marB="0">
                    <a:lnL>
                      <a:noFill/>
                    </a:lnL>
                    <a:lnR>
                      <a:noFill/>
                    </a:lnR>
                    <a:lnT>
                      <a:noFill/>
                    </a:lnT>
                    <a:lnB>
                      <a:noFill/>
                    </a:lnB>
                  </a:tcPr>
                </a:tc>
                <a:tc>
                  <a:txBody>
                    <a:bodyPr/>
                    <a:lstStyle/>
                    <a:p>
                      <a:pPr algn="l" rtl="0" fontAlgn="t"/>
                      <a:r>
                        <a:rPr lang="en-US" sz="900" b="0" i="0" u="none" strike="noStrike">
                          <a:solidFill>
                            <a:srgbClr val="141313"/>
                          </a:solidFill>
                          <a:effectLst/>
                          <a:latin typeface="Franklin Gothic Book" panose="020B0503020102020204" pitchFamily="34" charset="0"/>
                        </a:rPr>
                        <a:t>Initial WR Backhaul Forecast by department completed in collaboration with Inventory Planners, WH Co-ordinators and Department planners </a:t>
                      </a:r>
                    </a:p>
                  </a:txBody>
                  <a:tcPr marL="5437" marR="5437" marT="5437" marB="0">
                    <a:lnL>
                      <a:noFill/>
                    </a:lnL>
                    <a:lnR>
                      <a:noFill/>
                    </a:lnR>
                    <a:lnT>
                      <a:noFill/>
                    </a:lnT>
                    <a:lnB>
                      <a:noFill/>
                    </a:lnB>
                  </a:tcPr>
                </a:tc>
                <a:tc>
                  <a:txBody>
                    <a:bodyPr/>
                    <a:lstStyle/>
                    <a:p>
                      <a:pPr algn="l" fontAlgn="t"/>
                      <a:r>
                        <a:rPr lang="en-US" sz="900" b="0" i="0" u="none" strike="noStrike" dirty="0">
                          <a:solidFill>
                            <a:srgbClr val="000000"/>
                          </a:solidFill>
                          <a:effectLst/>
                          <a:latin typeface="Franklin Gothic Book" panose="020B0503020102020204" pitchFamily="34" charset="0"/>
                        </a:rPr>
                        <a:t>June</a:t>
                      </a:r>
                    </a:p>
                  </a:txBody>
                  <a:tcPr marL="5437" marR="5437" marT="5437" marB="0">
                    <a:lnL>
                      <a:noFill/>
                    </a:lnL>
                    <a:lnR>
                      <a:noFill/>
                    </a:lnR>
                    <a:lnT>
                      <a:noFill/>
                    </a:lnT>
                    <a:lnB>
                      <a:noFill/>
                    </a:lnB>
                  </a:tcPr>
                </a:tc>
                <a:extLst>
                  <a:ext uri="{0D108BD9-81ED-4DB2-BD59-A6C34878D82A}">
                    <a16:rowId xmlns:a16="http://schemas.microsoft.com/office/drawing/2014/main" val="1641011287"/>
                  </a:ext>
                </a:extLst>
              </a:tr>
              <a:tr h="293608">
                <a:tc>
                  <a:txBody>
                    <a:bodyPr/>
                    <a:lstStyle/>
                    <a:p>
                      <a:pPr algn="ctr" fontAlgn="t"/>
                      <a:r>
                        <a:rPr lang="en-US" sz="900" b="0" i="0" u="none" strike="noStrike">
                          <a:solidFill>
                            <a:srgbClr val="000000"/>
                          </a:solidFill>
                          <a:effectLst/>
                          <a:latin typeface="Franklin Gothic Book" panose="020B0503020102020204" pitchFamily="34" charset="0"/>
                        </a:rPr>
                        <a:t>5</a:t>
                      </a:r>
                    </a:p>
                  </a:txBody>
                  <a:tcPr marL="5437" marR="5437" marT="5437" marB="0">
                    <a:lnL>
                      <a:noFill/>
                    </a:lnL>
                    <a:lnR>
                      <a:noFill/>
                    </a:lnR>
                    <a:lnT>
                      <a:noFill/>
                    </a:lnT>
                    <a:lnB>
                      <a:noFill/>
                    </a:lnB>
                  </a:tcPr>
                </a:tc>
                <a:tc>
                  <a:txBody>
                    <a:bodyPr/>
                    <a:lstStyle/>
                    <a:p>
                      <a:pPr algn="l" rtl="0" fontAlgn="t"/>
                      <a:r>
                        <a:rPr lang="en-US" sz="900" b="0" i="0" u="none" strike="noStrike">
                          <a:solidFill>
                            <a:srgbClr val="141313"/>
                          </a:solidFill>
                          <a:effectLst/>
                          <a:latin typeface="Franklin Gothic Book" panose="020B0503020102020204" pitchFamily="34" charset="0"/>
                        </a:rPr>
                        <a:t>Draft WR Forecast issued to HODs and Supervisors and Planners to review and approve with Finalized Mine Plan first 2 Weeks of July</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Wk 1 &amp; 2 July</a:t>
                      </a:r>
                    </a:p>
                  </a:txBody>
                  <a:tcPr marL="5437" marR="5437" marT="5437" marB="0">
                    <a:lnL>
                      <a:noFill/>
                    </a:lnL>
                    <a:lnR>
                      <a:noFill/>
                    </a:lnR>
                    <a:lnT>
                      <a:noFill/>
                    </a:lnT>
                    <a:lnB>
                      <a:noFill/>
                    </a:lnB>
                  </a:tcPr>
                </a:tc>
                <a:extLst>
                  <a:ext uri="{0D108BD9-81ED-4DB2-BD59-A6C34878D82A}">
                    <a16:rowId xmlns:a16="http://schemas.microsoft.com/office/drawing/2014/main" val="1747571445"/>
                  </a:ext>
                </a:extLst>
              </a:tr>
              <a:tr h="293608">
                <a:tc>
                  <a:txBody>
                    <a:bodyPr/>
                    <a:lstStyle/>
                    <a:p>
                      <a:pPr algn="ctr" fontAlgn="t"/>
                      <a:r>
                        <a:rPr lang="en-US" sz="900" b="0" i="0" u="none" strike="noStrike">
                          <a:solidFill>
                            <a:srgbClr val="000000"/>
                          </a:solidFill>
                          <a:effectLst/>
                          <a:latin typeface="Franklin Gothic Book" panose="020B0503020102020204" pitchFamily="34" charset="0"/>
                        </a:rPr>
                        <a:t>6</a:t>
                      </a:r>
                    </a:p>
                  </a:txBody>
                  <a:tcPr marL="5437" marR="5437" marT="5437" marB="0">
                    <a:lnL>
                      <a:noFill/>
                    </a:lnL>
                    <a:lnR>
                      <a:noFill/>
                    </a:lnR>
                    <a:lnT>
                      <a:noFill/>
                    </a:lnT>
                    <a:lnB>
                      <a:noFill/>
                    </a:lnB>
                  </a:tcPr>
                </a:tc>
                <a:tc>
                  <a:txBody>
                    <a:bodyPr/>
                    <a:lstStyle/>
                    <a:p>
                      <a:pPr algn="l" rtl="0" fontAlgn="t"/>
                      <a:r>
                        <a:rPr lang="en-US" sz="900" b="0" i="0" u="none" strike="noStrike">
                          <a:solidFill>
                            <a:srgbClr val="141313"/>
                          </a:solidFill>
                          <a:effectLst/>
                          <a:latin typeface="Franklin Gothic Book" panose="020B0503020102020204" pitchFamily="34" charset="0"/>
                        </a:rPr>
                        <a:t>Draft WR Backhaul Forecast issued to HODs and Supervisors and Planners to review and approve with Finalized Mine Plan first 2 Weeks of July</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Wk 1 &amp; 2 July</a:t>
                      </a:r>
                    </a:p>
                  </a:txBody>
                  <a:tcPr marL="5437" marR="5437" marT="5437" marB="0">
                    <a:lnL>
                      <a:noFill/>
                    </a:lnL>
                    <a:lnR>
                      <a:noFill/>
                    </a:lnR>
                    <a:lnT>
                      <a:noFill/>
                    </a:lnT>
                    <a:lnB>
                      <a:noFill/>
                    </a:lnB>
                  </a:tcPr>
                </a:tc>
                <a:extLst>
                  <a:ext uri="{0D108BD9-81ED-4DB2-BD59-A6C34878D82A}">
                    <a16:rowId xmlns:a16="http://schemas.microsoft.com/office/drawing/2014/main" val="2640468764"/>
                  </a:ext>
                </a:extLst>
              </a:tr>
              <a:tr h="146804">
                <a:tc>
                  <a:txBody>
                    <a:bodyPr/>
                    <a:lstStyle/>
                    <a:p>
                      <a:pPr algn="ctr" fontAlgn="t"/>
                      <a:r>
                        <a:rPr lang="en-US" sz="900" b="0" i="0" u="none" strike="noStrike">
                          <a:solidFill>
                            <a:srgbClr val="000000"/>
                          </a:solidFill>
                          <a:effectLst/>
                          <a:latin typeface="Franklin Gothic Book" panose="020B0503020102020204" pitchFamily="34" charset="0"/>
                        </a:rPr>
                        <a:t>7</a:t>
                      </a:r>
                    </a:p>
                  </a:txBody>
                  <a:tcPr marL="5437" marR="5437" marT="5437" marB="0">
                    <a:lnL>
                      <a:noFill/>
                    </a:lnL>
                    <a:lnR>
                      <a:noFill/>
                    </a:lnR>
                    <a:lnT>
                      <a:noFill/>
                    </a:lnT>
                    <a:lnB>
                      <a:noFill/>
                    </a:lnB>
                  </a:tcPr>
                </a:tc>
                <a:tc>
                  <a:txBody>
                    <a:bodyPr/>
                    <a:lstStyle/>
                    <a:p>
                      <a:pPr algn="l" rtl="0" fontAlgn="t"/>
                      <a:r>
                        <a:rPr lang="en-US" sz="900" b="0" i="0" u="none" strike="noStrike">
                          <a:solidFill>
                            <a:srgbClr val="000000"/>
                          </a:solidFill>
                          <a:effectLst/>
                          <a:latin typeface="Franklin Gothic Book" panose="020B0503020102020204" pitchFamily="34" charset="0"/>
                        </a:rPr>
                        <a:t>Consolidated WR Inventory &amp; Backhaul Forecast Approved by GM </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End July</a:t>
                      </a:r>
                    </a:p>
                  </a:txBody>
                  <a:tcPr marL="5437" marR="5437" marT="5437" marB="0">
                    <a:lnL>
                      <a:noFill/>
                    </a:lnL>
                    <a:lnR>
                      <a:noFill/>
                    </a:lnR>
                    <a:lnT>
                      <a:noFill/>
                    </a:lnT>
                    <a:lnB>
                      <a:noFill/>
                    </a:lnB>
                  </a:tcPr>
                </a:tc>
                <a:extLst>
                  <a:ext uri="{0D108BD9-81ED-4DB2-BD59-A6C34878D82A}">
                    <a16:rowId xmlns:a16="http://schemas.microsoft.com/office/drawing/2014/main" val="2404631363"/>
                  </a:ext>
                </a:extLst>
              </a:tr>
              <a:tr h="146804">
                <a:tc>
                  <a:txBody>
                    <a:bodyPr/>
                    <a:lstStyle/>
                    <a:p>
                      <a:pPr algn="ctr" fontAlgn="t"/>
                      <a:r>
                        <a:rPr lang="en-US" sz="900" b="0" i="0" u="none" strike="noStrike">
                          <a:solidFill>
                            <a:srgbClr val="000000"/>
                          </a:solidFill>
                          <a:effectLst/>
                          <a:latin typeface="Franklin Gothic Book" panose="020B0503020102020204" pitchFamily="34" charset="0"/>
                        </a:rPr>
                        <a:t>8</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WR POs Issued, Fuel, Hydrocarbons, Inventory</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Wk 1 August </a:t>
                      </a:r>
                    </a:p>
                  </a:txBody>
                  <a:tcPr marL="5437" marR="5437" marT="5437" marB="0">
                    <a:lnL>
                      <a:noFill/>
                    </a:lnL>
                    <a:lnR>
                      <a:noFill/>
                    </a:lnR>
                    <a:lnT>
                      <a:noFill/>
                    </a:lnT>
                    <a:lnB>
                      <a:noFill/>
                    </a:lnB>
                  </a:tcPr>
                </a:tc>
                <a:extLst>
                  <a:ext uri="{0D108BD9-81ED-4DB2-BD59-A6C34878D82A}">
                    <a16:rowId xmlns:a16="http://schemas.microsoft.com/office/drawing/2014/main" val="3875670352"/>
                  </a:ext>
                </a:extLst>
              </a:tr>
              <a:tr h="293608">
                <a:tc>
                  <a:txBody>
                    <a:bodyPr/>
                    <a:lstStyle/>
                    <a:p>
                      <a:pPr algn="ctr" fontAlgn="t"/>
                      <a:r>
                        <a:rPr lang="en-US" sz="900" b="0" i="0" u="none" strike="noStrike">
                          <a:solidFill>
                            <a:srgbClr val="000000"/>
                          </a:solidFill>
                          <a:effectLst/>
                          <a:latin typeface="Franklin Gothic Book" panose="020B0503020102020204" pitchFamily="34" charset="0"/>
                        </a:rPr>
                        <a:t>9</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WR Backhaul Asset and Inventory Disposal Paperwork (Bims, Weights, etc.) completed and staging begins</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Wk 1 August </a:t>
                      </a:r>
                    </a:p>
                  </a:txBody>
                  <a:tcPr marL="5437" marR="5437" marT="5437" marB="0">
                    <a:lnL>
                      <a:noFill/>
                    </a:lnL>
                    <a:lnR>
                      <a:noFill/>
                    </a:lnR>
                    <a:lnT>
                      <a:noFill/>
                    </a:lnT>
                    <a:lnB>
                      <a:noFill/>
                    </a:lnB>
                  </a:tcPr>
                </a:tc>
                <a:extLst>
                  <a:ext uri="{0D108BD9-81ED-4DB2-BD59-A6C34878D82A}">
                    <a16:rowId xmlns:a16="http://schemas.microsoft.com/office/drawing/2014/main" val="709971487"/>
                  </a:ext>
                </a:extLst>
              </a:tr>
              <a:tr h="146804">
                <a:tc>
                  <a:txBody>
                    <a:bodyPr/>
                    <a:lstStyle/>
                    <a:p>
                      <a:pPr algn="ctr" fontAlgn="t"/>
                      <a:endParaRPr lang="en-US" sz="900" b="0" i="0" u="none" strike="noStrike">
                        <a:solidFill>
                          <a:srgbClr val="000000"/>
                        </a:solidFill>
                        <a:effectLst/>
                        <a:latin typeface="Franklin Gothic Book" panose="020B0503020102020204" pitchFamily="34" charset="0"/>
                      </a:endParaRP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Winter Road Prep &amp; Checks (Labour Planning, Facilities, IT, Radio, Equipment, etc.)</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September</a:t>
                      </a:r>
                    </a:p>
                  </a:txBody>
                  <a:tcPr marL="5437" marR="5437" marT="5437" marB="0">
                    <a:lnL>
                      <a:noFill/>
                    </a:lnL>
                    <a:lnR>
                      <a:noFill/>
                    </a:lnR>
                    <a:lnT>
                      <a:noFill/>
                    </a:lnT>
                    <a:lnB>
                      <a:noFill/>
                    </a:lnB>
                  </a:tcPr>
                </a:tc>
                <a:extLst>
                  <a:ext uri="{0D108BD9-81ED-4DB2-BD59-A6C34878D82A}">
                    <a16:rowId xmlns:a16="http://schemas.microsoft.com/office/drawing/2014/main" val="4077474942"/>
                  </a:ext>
                </a:extLst>
              </a:tr>
              <a:tr h="146804">
                <a:tc>
                  <a:txBody>
                    <a:bodyPr/>
                    <a:lstStyle/>
                    <a:p>
                      <a:pPr algn="ctr" fontAlgn="t"/>
                      <a:r>
                        <a:rPr lang="en-US" sz="900" b="0" i="0" u="none" strike="noStrike">
                          <a:solidFill>
                            <a:srgbClr val="000000"/>
                          </a:solidFill>
                          <a:effectLst/>
                          <a:latin typeface="Franklin Gothic Book" panose="020B0503020102020204" pitchFamily="34" charset="0"/>
                        </a:rPr>
                        <a:t>10</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95% WR Load Consolidation </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December</a:t>
                      </a:r>
                    </a:p>
                  </a:txBody>
                  <a:tcPr marL="5437" marR="5437" marT="5437" marB="0">
                    <a:lnL>
                      <a:noFill/>
                    </a:lnL>
                    <a:lnR>
                      <a:noFill/>
                    </a:lnR>
                    <a:lnT>
                      <a:noFill/>
                    </a:lnT>
                    <a:lnB>
                      <a:noFill/>
                    </a:lnB>
                  </a:tcPr>
                </a:tc>
                <a:extLst>
                  <a:ext uri="{0D108BD9-81ED-4DB2-BD59-A6C34878D82A}">
                    <a16:rowId xmlns:a16="http://schemas.microsoft.com/office/drawing/2014/main" val="2363669868"/>
                  </a:ext>
                </a:extLst>
              </a:tr>
              <a:tr h="146804">
                <a:tc>
                  <a:txBody>
                    <a:bodyPr/>
                    <a:lstStyle/>
                    <a:p>
                      <a:pPr algn="ctr" fontAlgn="t"/>
                      <a:r>
                        <a:rPr lang="en-US" sz="900" b="0" i="0" u="none" strike="noStrike">
                          <a:solidFill>
                            <a:srgbClr val="000000"/>
                          </a:solidFill>
                          <a:effectLst/>
                          <a:latin typeface="Franklin Gothic Book" panose="020B0503020102020204" pitchFamily="34" charset="0"/>
                        </a:rPr>
                        <a:t>11</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Spur Road Construction</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December</a:t>
                      </a:r>
                    </a:p>
                  </a:txBody>
                  <a:tcPr marL="5437" marR="5437" marT="5437" marB="0">
                    <a:lnL>
                      <a:noFill/>
                    </a:lnL>
                    <a:lnR>
                      <a:noFill/>
                    </a:lnR>
                    <a:lnT>
                      <a:noFill/>
                    </a:lnT>
                    <a:lnB>
                      <a:noFill/>
                    </a:lnB>
                  </a:tcPr>
                </a:tc>
                <a:extLst>
                  <a:ext uri="{0D108BD9-81ED-4DB2-BD59-A6C34878D82A}">
                    <a16:rowId xmlns:a16="http://schemas.microsoft.com/office/drawing/2014/main" val="888451040"/>
                  </a:ext>
                </a:extLst>
              </a:tr>
              <a:tr h="146804">
                <a:tc>
                  <a:txBody>
                    <a:bodyPr/>
                    <a:lstStyle/>
                    <a:p>
                      <a:pPr algn="ctr" fontAlgn="t"/>
                      <a:r>
                        <a:rPr lang="en-US" sz="900" b="0" i="0" u="none" strike="noStrike">
                          <a:solidFill>
                            <a:srgbClr val="000000"/>
                          </a:solidFill>
                          <a:effectLst/>
                          <a:latin typeface="Franklin Gothic Book" panose="020B0503020102020204" pitchFamily="34" charset="0"/>
                        </a:rPr>
                        <a:t>12</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JV Winter Road Construction</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December</a:t>
                      </a:r>
                    </a:p>
                  </a:txBody>
                  <a:tcPr marL="5437" marR="5437" marT="5437" marB="0">
                    <a:lnL>
                      <a:noFill/>
                    </a:lnL>
                    <a:lnR>
                      <a:noFill/>
                    </a:lnR>
                    <a:lnT>
                      <a:noFill/>
                    </a:lnT>
                    <a:lnB>
                      <a:noFill/>
                    </a:lnB>
                  </a:tcPr>
                </a:tc>
                <a:extLst>
                  <a:ext uri="{0D108BD9-81ED-4DB2-BD59-A6C34878D82A}">
                    <a16:rowId xmlns:a16="http://schemas.microsoft.com/office/drawing/2014/main" val="3286802459"/>
                  </a:ext>
                </a:extLst>
              </a:tr>
              <a:tr h="146804">
                <a:tc>
                  <a:txBody>
                    <a:bodyPr/>
                    <a:lstStyle/>
                    <a:p>
                      <a:pPr algn="ctr" fontAlgn="t"/>
                      <a:r>
                        <a:rPr lang="en-US" sz="900" b="0" i="0" u="none" strike="noStrike">
                          <a:solidFill>
                            <a:srgbClr val="000000"/>
                          </a:solidFill>
                          <a:effectLst/>
                          <a:latin typeface="Franklin Gothic Book" panose="020B0503020102020204" pitchFamily="34" charset="0"/>
                        </a:rPr>
                        <a:t>13</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WR Start</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February</a:t>
                      </a:r>
                    </a:p>
                  </a:txBody>
                  <a:tcPr marL="5437" marR="5437" marT="5437" marB="0">
                    <a:lnL>
                      <a:noFill/>
                    </a:lnL>
                    <a:lnR>
                      <a:noFill/>
                    </a:lnR>
                    <a:lnT>
                      <a:noFill/>
                    </a:lnT>
                    <a:lnB>
                      <a:noFill/>
                    </a:lnB>
                  </a:tcPr>
                </a:tc>
                <a:extLst>
                  <a:ext uri="{0D108BD9-81ED-4DB2-BD59-A6C34878D82A}">
                    <a16:rowId xmlns:a16="http://schemas.microsoft.com/office/drawing/2014/main" val="4219648783"/>
                  </a:ext>
                </a:extLst>
              </a:tr>
              <a:tr h="146804">
                <a:tc>
                  <a:txBody>
                    <a:bodyPr/>
                    <a:lstStyle/>
                    <a:p>
                      <a:pPr algn="ctr" fontAlgn="t"/>
                      <a:r>
                        <a:rPr lang="en-US" sz="900" b="0" i="0" u="none" strike="noStrike">
                          <a:solidFill>
                            <a:srgbClr val="000000"/>
                          </a:solidFill>
                          <a:effectLst/>
                          <a:latin typeface="Franklin Gothic Book" panose="020B0503020102020204" pitchFamily="34" charset="0"/>
                        </a:rPr>
                        <a:t>14</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WR End</a:t>
                      </a:r>
                    </a:p>
                  </a:txBody>
                  <a:tcPr marL="5437" marR="5437" marT="5437" marB="0">
                    <a:lnL>
                      <a:noFill/>
                    </a:lnL>
                    <a:lnR>
                      <a:noFill/>
                    </a:lnR>
                    <a:lnT>
                      <a:noFill/>
                    </a:lnT>
                    <a:lnB>
                      <a:noFill/>
                    </a:lnB>
                  </a:tcPr>
                </a:tc>
                <a:tc>
                  <a:txBody>
                    <a:bodyPr/>
                    <a:lstStyle/>
                    <a:p>
                      <a:pPr algn="l" fontAlgn="t"/>
                      <a:r>
                        <a:rPr lang="en-US" sz="900" b="0" i="0" u="none" strike="noStrike">
                          <a:solidFill>
                            <a:srgbClr val="000000"/>
                          </a:solidFill>
                          <a:effectLst/>
                          <a:latin typeface="Franklin Gothic Book" panose="020B0503020102020204" pitchFamily="34" charset="0"/>
                        </a:rPr>
                        <a:t>End March</a:t>
                      </a:r>
                    </a:p>
                  </a:txBody>
                  <a:tcPr marL="5437" marR="5437" marT="5437" marB="0">
                    <a:lnL>
                      <a:noFill/>
                    </a:lnL>
                    <a:lnR>
                      <a:noFill/>
                    </a:lnR>
                    <a:lnT>
                      <a:noFill/>
                    </a:lnT>
                    <a:lnB>
                      <a:noFill/>
                    </a:lnB>
                  </a:tcPr>
                </a:tc>
                <a:extLst>
                  <a:ext uri="{0D108BD9-81ED-4DB2-BD59-A6C34878D82A}">
                    <a16:rowId xmlns:a16="http://schemas.microsoft.com/office/drawing/2014/main" val="1108192407"/>
                  </a:ext>
                </a:extLst>
              </a:tr>
              <a:tr h="146804">
                <a:tc>
                  <a:txBody>
                    <a:bodyPr/>
                    <a:lstStyle/>
                    <a:p>
                      <a:pPr algn="ctr" fontAlgn="t"/>
                      <a:endParaRPr lang="en-US" sz="900" b="0" i="0" u="none" strike="noStrike">
                        <a:solidFill>
                          <a:srgbClr val="000000"/>
                        </a:solidFill>
                        <a:effectLst/>
                        <a:latin typeface="Franklin Gothic Book" panose="020B0503020102020204" pitchFamily="34" charset="0"/>
                      </a:endParaRPr>
                    </a:p>
                  </a:txBody>
                  <a:tcPr marL="5437" marR="5437" marT="5437" marB="0">
                    <a:lnL>
                      <a:noFill/>
                    </a:lnL>
                    <a:lnR>
                      <a:noFill/>
                    </a:lnR>
                    <a:lnT>
                      <a:noFill/>
                    </a:lnT>
                    <a:lnB>
                      <a:noFill/>
                    </a:lnB>
                  </a:tcPr>
                </a:tc>
                <a:tc>
                  <a:txBody>
                    <a:bodyPr/>
                    <a:lstStyle/>
                    <a:p>
                      <a:pPr algn="l" fontAlgn="t"/>
                      <a:endParaRPr lang="en-US" sz="900" b="0" i="0" u="none" strike="noStrike">
                        <a:solidFill>
                          <a:srgbClr val="000000"/>
                        </a:solidFill>
                        <a:effectLst/>
                        <a:latin typeface="Franklin Gothic Book" panose="020B0503020102020204" pitchFamily="34" charset="0"/>
                      </a:endParaRPr>
                    </a:p>
                  </a:txBody>
                  <a:tcPr marL="5437" marR="5437" marT="5437" marB="0">
                    <a:lnL>
                      <a:noFill/>
                    </a:lnL>
                    <a:lnR>
                      <a:noFill/>
                    </a:lnR>
                    <a:lnT>
                      <a:noFill/>
                    </a:lnT>
                    <a:lnB>
                      <a:noFill/>
                    </a:lnB>
                  </a:tcPr>
                </a:tc>
                <a:tc>
                  <a:txBody>
                    <a:bodyPr/>
                    <a:lstStyle/>
                    <a:p>
                      <a:pPr algn="l" fontAlgn="t"/>
                      <a:endParaRPr lang="en-US" sz="900" b="0" i="0" u="none" strike="noStrike" dirty="0">
                        <a:solidFill>
                          <a:srgbClr val="000000"/>
                        </a:solidFill>
                        <a:effectLst/>
                        <a:latin typeface="Franklin Gothic Book" panose="020B0503020102020204" pitchFamily="34" charset="0"/>
                      </a:endParaRPr>
                    </a:p>
                  </a:txBody>
                  <a:tcPr marL="5437" marR="5437" marT="5437" marB="0">
                    <a:lnL>
                      <a:noFill/>
                    </a:lnL>
                    <a:lnR>
                      <a:noFill/>
                    </a:lnR>
                    <a:lnT>
                      <a:noFill/>
                    </a:lnT>
                    <a:lnB>
                      <a:noFill/>
                    </a:lnB>
                  </a:tcPr>
                </a:tc>
                <a:extLst>
                  <a:ext uri="{0D108BD9-81ED-4DB2-BD59-A6C34878D82A}">
                    <a16:rowId xmlns:a16="http://schemas.microsoft.com/office/drawing/2014/main" val="2172987583"/>
                  </a:ext>
                </a:extLst>
              </a:tr>
            </a:tbl>
          </a:graphicData>
        </a:graphic>
      </p:graphicFrame>
    </p:spTree>
    <p:extLst>
      <p:ext uri="{BB962C8B-B14F-4D97-AF65-F5344CB8AC3E}">
        <p14:creationId xmlns:p14="http://schemas.microsoft.com/office/powerpoint/2010/main" val="193150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CB44BA-91CE-D8A3-F64D-CD5C3D7415AB}"/>
              </a:ext>
            </a:extLst>
          </p:cNvPr>
          <p:cNvSpPr>
            <a:spLocks noGrp="1"/>
          </p:cNvSpPr>
          <p:nvPr>
            <p:ph type="body" sz="quarter" idx="11"/>
          </p:nvPr>
        </p:nvSpPr>
        <p:spPr/>
        <p:txBody>
          <a:bodyPr/>
          <a:lstStyle/>
          <a:p>
            <a:r>
              <a:rPr lang="en-US" dirty="0"/>
              <a:t>Total estimated loads – 1,835 Loads</a:t>
            </a:r>
          </a:p>
          <a:p>
            <a:pPr lvl="1"/>
            <a:r>
              <a:rPr lang="en-US" dirty="0"/>
              <a:t>Fuel - 1,125 Loads</a:t>
            </a:r>
          </a:p>
          <a:p>
            <a:pPr lvl="1"/>
            <a:r>
              <a:rPr lang="en-US" dirty="0"/>
              <a:t>Freight – 710 Loads</a:t>
            </a:r>
          </a:p>
          <a:p>
            <a:pPr lvl="1"/>
            <a:endParaRPr lang="en-US" dirty="0"/>
          </a:p>
          <a:p>
            <a:r>
              <a:rPr lang="en-US" dirty="0"/>
              <a:t>Total Tonnage North and South – 63, 226 Tons</a:t>
            </a:r>
          </a:p>
          <a:p>
            <a:endParaRPr lang="en-US" dirty="0"/>
          </a:p>
          <a:p>
            <a:r>
              <a:rPr lang="en-US" dirty="0"/>
              <a:t>Status update:</a:t>
            </a:r>
          </a:p>
          <a:p>
            <a:pPr lvl="1"/>
            <a:r>
              <a:rPr lang="en-US" dirty="0"/>
              <a:t>Supply Chain has issued 368 PO lines for Material arriving on Winter Road</a:t>
            </a:r>
          </a:p>
          <a:p>
            <a:endParaRPr lang="en-US" dirty="0"/>
          </a:p>
          <a:p>
            <a:pPr lvl="1"/>
            <a:r>
              <a:rPr lang="en-US" dirty="0"/>
              <a:t>Overall Value of Winter Road PO’s is $31.4M excl., this includes a WA900 Loader at $2.7M</a:t>
            </a:r>
          </a:p>
          <a:p>
            <a:endParaRPr lang="en-US" dirty="0"/>
          </a:p>
        </p:txBody>
      </p:sp>
      <p:sp>
        <p:nvSpPr>
          <p:cNvPr id="4" name="Text Placeholder 3">
            <a:extLst>
              <a:ext uri="{FF2B5EF4-FFF2-40B4-BE49-F238E27FC236}">
                <a16:creationId xmlns:a16="http://schemas.microsoft.com/office/drawing/2014/main" id="{CBAE126E-490E-B012-0949-EFE2BCDDC7AE}"/>
              </a:ext>
            </a:extLst>
          </p:cNvPr>
          <p:cNvSpPr>
            <a:spLocks noGrp="1"/>
          </p:cNvSpPr>
          <p:nvPr>
            <p:ph type="body" sz="quarter" idx="10"/>
          </p:nvPr>
        </p:nvSpPr>
        <p:spPr/>
        <p:txBody>
          <a:bodyPr/>
          <a:lstStyle/>
          <a:p>
            <a:r>
              <a:rPr lang="en-US" dirty="0"/>
              <a:t>GK ESTIMATED </a:t>
            </a:r>
            <a:r>
              <a:rPr lang="en-US" dirty="0" err="1"/>
              <a:t>lOADS</a:t>
            </a:r>
            <a:r>
              <a:rPr lang="en-US" dirty="0"/>
              <a:t> CURRENT Status</a:t>
            </a:r>
          </a:p>
        </p:txBody>
      </p:sp>
      <p:graphicFrame>
        <p:nvGraphicFramePr>
          <p:cNvPr id="5" name="Table 4">
            <a:extLst>
              <a:ext uri="{FF2B5EF4-FFF2-40B4-BE49-F238E27FC236}">
                <a16:creationId xmlns:a16="http://schemas.microsoft.com/office/drawing/2014/main" id="{A7FA052A-E3C0-D185-30D5-60D598D515A2}"/>
              </a:ext>
            </a:extLst>
          </p:cNvPr>
          <p:cNvGraphicFramePr>
            <a:graphicFrameLocks noGrp="1"/>
          </p:cNvGraphicFramePr>
          <p:nvPr/>
        </p:nvGraphicFramePr>
        <p:xfrm>
          <a:off x="5206183" y="792000"/>
          <a:ext cx="2785817" cy="4207500"/>
        </p:xfrm>
        <a:graphic>
          <a:graphicData uri="http://schemas.openxmlformats.org/drawingml/2006/table">
            <a:tbl>
              <a:tblPr/>
              <a:tblGrid>
                <a:gridCol w="1638226">
                  <a:extLst>
                    <a:ext uri="{9D8B030D-6E8A-4147-A177-3AD203B41FA5}">
                      <a16:colId xmlns:a16="http://schemas.microsoft.com/office/drawing/2014/main" val="3017411895"/>
                    </a:ext>
                  </a:extLst>
                </a:gridCol>
                <a:gridCol w="1147591">
                  <a:extLst>
                    <a:ext uri="{9D8B030D-6E8A-4147-A177-3AD203B41FA5}">
                      <a16:colId xmlns:a16="http://schemas.microsoft.com/office/drawing/2014/main" val="3748739809"/>
                    </a:ext>
                  </a:extLst>
                </a:gridCol>
              </a:tblGrid>
              <a:tr h="165929">
                <a:tc gridSpan="2">
                  <a:txBody>
                    <a:bodyPr/>
                    <a:lstStyle/>
                    <a:p>
                      <a:pPr algn="ctr" fontAlgn="b"/>
                      <a:r>
                        <a:rPr lang="en-US" sz="800" b="1" i="0" u="none" strike="noStrike">
                          <a:solidFill>
                            <a:srgbClr val="000000"/>
                          </a:solidFill>
                          <a:effectLst/>
                          <a:latin typeface="Calibri" panose="020F0502020204030204" pitchFamily="34" charset="0"/>
                        </a:rPr>
                        <a:t>PREDICTED TONNAGES &amp; ESTIMATED LOADS</a:t>
                      </a:r>
                    </a:p>
                  </a:txBody>
                  <a:tcPr marL="4595" marR="4595" marT="4595" marB="0" anchor="b">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223233775"/>
                  </a:ext>
                </a:extLst>
              </a:tr>
              <a:tr h="165929">
                <a:tc gridSpan="2">
                  <a:txBody>
                    <a:bodyPr/>
                    <a:lstStyle/>
                    <a:p>
                      <a:pPr algn="ctr" fontAlgn="b"/>
                      <a:r>
                        <a:rPr lang="en-US" sz="800" b="1" i="0" u="none" strike="noStrike">
                          <a:solidFill>
                            <a:srgbClr val="000000"/>
                          </a:solidFill>
                          <a:effectLst/>
                          <a:latin typeface="Calibri" panose="020F0502020204030204" pitchFamily="34" charset="0"/>
                        </a:rPr>
                        <a:t> 2024 WINTER ROAD (as of November 6, 2023)</a:t>
                      </a:r>
                    </a:p>
                  </a:txBody>
                  <a:tcPr marL="4595" marR="4595" marT="4595" marB="0" anchor="b">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521142076"/>
                  </a:ext>
                </a:extLst>
              </a:tr>
              <a:tr h="130373">
                <a:tc>
                  <a:txBody>
                    <a:bodyPr/>
                    <a:lstStyle/>
                    <a:p>
                      <a:pPr algn="l" fontAlgn="b"/>
                      <a:r>
                        <a:rPr lang="en-US" sz="600" b="1" i="0" u="none" strike="noStrike">
                          <a:solidFill>
                            <a:srgbClr val="000000"/>
                          </a:solidFill>
                          <a:effectLst/>
                          <a:latin typeface="Calibri" panose="020F0502020204030204" pitchFamily="34" charset="0"/>
                        </a:rPr>
                        <a:t> </a:t>
                      </a:r>
                    </a:p>
                  </a:txBody>
                  <a:tcPr marL="4595" marR="4595" marT="459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 </a:t>
                      </a:r>
                    </a:p>
                  </a:txBody>
                  <a:tcPr marL="4595" marR="4595" marT="459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5175963"/>
                  </a:ext>
                </a:extLst>
              </a:tr>
              <a:tr h="284451">
                <a:tc>
                  <a:txBody>
                    <a:bodyPr/>
                    <a:lstStyle/>
                    <a:p>
                      <a:pPr algn="l" fontAlgn="b"/>
                      <a:r>
                        <a:rPr lang="en-US" sz="500" b="1" i="0" u="none" strike="noStrike">
                          <a:solidFill>
                            <a:srgbClr val="000000"/>
                          </a:solidFill>
                          <a:effectLst/>
                          <a:latin typeface="Calibri" panose="020F0502020204030204" pitchFamily="34" charset="0"/>
                        </a:rPr>
                        <a:t>Description</a:t>
                      </a:r>
                    </a:p>
                  </a:txBody>
                  <a:tcPr marL="4595" marR="4595" marT="45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500" b="1" i="0" u="none" strike="noStrike">
                          <a:solidFill>
                            <a:srgbClr val="000000"/>
                          </a:solidFill>
                          <a:effectLst/>
                          <a:latin typeface="Calibri" panose="020F0502020204030204" pitchFamily="34" charset="0"/>
                        </a:rPr>
                        <a:t>Gahcho Kue</a:t>
                      </a:r>
                    </a:p>
                  </a:txBody>
                  <a:tcPr marL="4595" marR="4595" marT="45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6251636"/>
                  </a:ext>
                </a:extLst>
              </a:tr>
              <a:tr h="118521">
                <a:tc>
                  <a:txBody>
                    <a:bodyPr/>
                    <a:lstStyle/>
                    <a:p>
                      <a:pPr algn="l" fontAlgn="t"/>
                      <a:r>
                        <a:rPr lang="en-US" sz="500" b="1" i="0" u="none" strike="noStrike">
                          <a:solidFill>
                            <a:srgbClr val="000000"/>
                          </a:solidFill>
                          <a:effectLst/>
                          <a:latin typeface="Calibri" panose="020F0502020204030204" pitchFamily="34" charset="0"/>
                        </a:rPr>
                        <a:t>Fuel (Diesel)</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500" b="0" i="0" u="none" strike="noStrike">
                          <a:solidFill>
                            <a:srgbClr val="00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80785409"/>
                  </a:ext>
                </a:extLst>
              </a:tr>
              <a:tr h="118521">
                <a:tc>
                  <a:txBody>
                    <a:bodyPr/>
                    <a:lstStyle/>
                    <a:p>
                      <a:pPr algn="l" fontAlgn="t"/>
                      <a:r>
                        <a:rPr lang="en-US" sz="500" b="0" i="0" u="none" strike="noStrike">
                          <a:solidFill>
                            <a:srgbClr val="000000"/>
                          </a:solidFill>
                          <a:effectLst/>
                          <a:latin typeface="Calibri" panose="020F0502020204030204" pitchFamily="34" charset="0"/>
                        </a:rPr>
                        <a:t>Litres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500" b="1" i="0" u="none" strike="noStrike">
                          <a:solidFill>
                            <a:srgbClr val="FF0000"/>
                          </a:solidFill>
                          <a:effectLst/>
                          <a:latin typeface="Calibri" panose="020F0502020204030204" pitchFamily="34" charset="0"/>
                        </a:rPr>
                        <a:t>49</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095447"/>
                  </a:ext>
                </a:extLst>
              </a:tr>
              <a:tr h="118521">
                <a:tc>
                  <a:txBody>
                    <a:bodyPr/>
                    <a:lstStyle/>
                    <a:p>
                      <a:pPr algn="l" fontAlgn="t"/>
                      <a:r>
                        <a:rPr lang="en-US" sz="500" b="0" i="0" u="none" strike="noStrike">
                          <a:solidFill>
                            <a:srgbClr val="000000"/>
                          </a:solidFill>
                          <a:effectLst/>
                          <a:latin typeface="Calibri" panose="020F0502020204030204" pitchFamily="34" charset="0"/>
                        </a:rPr>
                        <a:t>Loads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500" b="1" i="0" u="none" strike="noStrike">
                          <a:solidFill>
                            <a:srgbClr val="FF0000"/>
                          </a:solidFill>
                          <a:effectLst/>
                          <a:latin typeface="Calibri" panose="020F0502020204030204" pitchFamily="34" charset="0"/>
                        </a:rPr>
                        <a:t>1,125</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92192043"/>
                  </a:ext>
                </a:extLst>
              </a:tr>
              <a:tr h="124448">
                <a:tc>
                  <a:txBody>
                    <a:bodyPr/>
                    <a:lstStyle/>
                    <a:p>
                      <a:pPr algn="l" fontAlgn="t"/>
                      <a:r>
                        <a:rPr lang="en-US" sz="500" b="0" i="0" u="none" strike="noStrike">
                          <a:solidFill>
                            <a:srgbClr val="000000"/>
                          </a:solidFill>
                          <a:effectLst/>
                          <a:latin typeface="Calibri" panose="020F0502020204030204" pitchFamily="34" charset="0"/>
                        </a:rPr>
                        <a:t>Tonnes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500" b="1" i="0" u="none" strike="noStrike">
                          <a:solidFill>
                            <a:srgbClr val="FF0000"/>
                          </a:solidFill>
                          <a:effectLst/>
                          <a:latin typeface="Calibri" panose="020F0502020204030204" pitchFamily="34" charset="0"/>
                        </a:rPr>
                        <a:t>40,670</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898354"/>
                  </a:ext>
                </a:extLst>
              </a:tr>
              <a:tr h="118521">
                <a:tc>
                  <a:txBody>
                    <a:bodyPr/>
                    <a:lstStyle/>
                    <a:p>
                      <a:pPr algn="l" fontAlgn="t"/>
                      <a:r>
                        <a:rPr lang="en-US" sz="500" b="1" i="0" u="none" strike="noStrike">
                          <a:solidFill>
                            <a:srgbClr val="000000"/>
                          </a:solidFill>
                          <a:effectLst/>
                          <a:latin typeface="Calibri" panose="020F0502020204030204" pitchFamily="34" charset="0"/>
                        </a:rPr>
                        <a:t>Other/General Freight &amp; Equip</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500" b="1" i="0" u="none" strike="noStrike">
                          <a:solidFill>
                            <a:srgbClr val="FF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47580258"/>
                  </a:ext>
                </a:extLst>
              </a:tr>
              <a:tr h="118521">
                <a:tc>
                  <a:txBody>
                    <a:bodyPr/>
                    <a:lstStyle/>
                    <a:p>
                      <a:pPr algn="l" fontAlgn="t"/>
                      <a:r>
                        <a:rPr lang="en-US" sz="500" b="0" i="0" u="none" strike="noStrike">
                          <a:solidFill>
                            <a:srgbClr val="000000"/>
                          </a:solidFill>
                          <a:effectLst/>
                          <a:latin typeface="Calibri" panose="020F0502020204030204" pitchFamily="34" charset="0"/>
                        </a:rPr>
                        <a:t>Loads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500" b="1" i="0" u="none" strike="noStrike" dirty="0">
                          <a:solidFill>
                            <a:srgbClr val="FF0000"/>
                          </a:solidFill>
                          <a:effectLst/>
                          <a:latin typeface="Calibri" panose="020F0502020204030204" pitchFamily="34" charset="0"/>
                        </a:rPr>
                        <a:t>352</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70074757"/>
                  </a:ext>
                </a:extLst>
              </a:tr>
              <a:tr h="124448">
                <a:tc>
                  <a:txBody>
                    <a:bodyPr/>
                    <a:lstStyle/>
                    <a:p>
                      <a:pPr algn="l" fontAlgn="t"/>
                      <a:r>
                        <a:rPr lang="en-US" sz="500" b="0" i="0" u="none" strike="noStrike">
                          <a:solidFill>
                            <a:srgbClr val="000000"/>
                          </a:solidFill>
                          <a:effectLst/>
                          <a:latin typeface="Calibri" panose="020F0502020204030204" pitchFamily="34" charset="0"/>
                        </a:rPr>
                        <a:t>Tonnes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500" b="1" i="0" u="none" strike="noStrike">
                          <a:solidFill>
                            <a:srgbClr val="FF0000"/>
                          </a:solidFill>
                          <a:effectLst/>
                          <a:latin typeface="Calibri" panose="020F0502020204030204" pitchFamily="34" charset="0"/>
                        </a:rPr>
                        <a:t>                                              11,616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950594"/>
                  </a:ext>
                </a:extLst>
              </a:tr>
              <a:tr h="118521">
                <a:tc>
                  <a:txBody>
                    <a:bodyPr/>
                    <a:lstStyle/>
                    <a:p>
                      <a:pPr algn="l" fontAlgn="t"/>
                      <a:r>
                        <a:rPr lang="en-US" sz="500" b="1" i="0" u="none" strike="noStrike">
                          <a:solidFill>
                            <a:srgbClr val="000000"/>
                          </a:solidFill>
                          <a:effectLst/>
                          <a:latin typeface="Calibri" panose="020F0502020204030204" pitchFamily="34" charset="0"/>
                        </a:rPr>
                        <a:t>Prill</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500" b="1" i="0" u="none" strike="noStrike">
                          <a:solidFill>
                            <a:srgbClr val="FF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53698071"/>
                  </a:ext>
                </a:extLst>
              </a:tr>
              <a:tr h="118521">
                <a:tc>
                  <a:txBody>
                    <a:bodyPr/>
                    <a:lstStyle/>
                    <a:p>
                      <a:pPr algn="l" fontAlgn="t"/>
                      <a:r>
                        <a:rPr lang="en-US" sz="500" b="0" i="0" u="none" strike="noStrike">
                          <a:solidFill>
                            <a:srgbClr val="000000"/>
                          </a:solidFill>
                          <a:effectLst/>
                          <a:latin typeface="Calibri" panose="020F0502020204030204" pitchFamily="34" charset="0"/>
                        </a:rPr>
                        <a:t>Loads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500" b="1" i="0" u="none" strike="noStrike">
                          <a:solidFill>
                            <a:srgbClr val="FF0000"/>
                          </a:solidFill>
                          <a:effectLst/>
                          <a:latin typeface="Calibri" panose="020F0502020204030204" pitchFamily="34" charset="0"/>
                        </a:rPr>
                        <a:t>226</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2439580"/>
                  </a:ext>
                </a:extLst>
              </a:tr>
              <a:tr h="124448">
                <a:tc>
                  <a:txBody>
                    <a:bodyPr/>
                    <a:lstStyle/>
                    <a:p>
                      <a:pPr algn="l" fontAlgn="t"/>
                      <a:r>
                        <a:rPr lang="en-US" sz="500" b="0" i="0" u="none" strike="noStrike" dirty="0" err="1">
                          <a:solidFill>
                            <a:srgbClr val="000000"/>
                          </a:solidFill>
                          <a:effectLst/>
                          <a:latin typeface="Calibri" panose="020F0502020204030204" pitchFamily="34" charset="0"/>
                        </a:rPr>
                        <a:t>Tonnes</a:t>
                      </a:r>
                      <a:endParaRPr lang="en-US" sz="500" b="0" i="0" u="none" strike="noStrike" dirty="0">
                        <a:solidFill>
                          <a:srgbClr val="000000"/>
                        </a:solidFill>
                        <a:effectLst/>
                        <a:latin typeface="Calibri" panose="020F0502020204030204" pitchFamily="34" charset="0"/>
                      </a:endParaRP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500" b="1" i="0" u="none" strike="noStrike">
                          <a:solidFill>
                            <a:srgbClr val="FF0000"/>
                          </a:solidFill>
                          <a:effectLst/>
                          <a:latin typeface="Calibri" panose="020F0502020204030204" pitchFamily="34" charset="0"/>
                        </a:rPr>
                        <a:t>                                                8,300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469328"/>
                  </a:ext>
                </a:extLst>
              </a:tr>
              <a:tr h="118521">
                <a:tc>
                  <a:txBody>
                    <a:bodyPr/>
                    <a:lstStyle/>
                    <a:p>
                      <a:pPr algn="l" fontAlgn="t"/>
                      <a:r>
                        <a:rPr lang="en-US" sz="500" b="1" i="0" u="none" strike="noStrike">
                          <a:solidFill>
                            <a:srgbClr val="000000"/>
                          </a:solidFill>
                          <a:effectLst/>
                          <a:latin typeface="Calibri" panose="020F0502020204030204" pitchFamily="34" charset="0"/>
                        </a:rPr>
                        <a:t>Cement</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500" b="1" i="0" u="none" strike="noStrike">
                          <a:solidFill>
                            <a:srgbClr val="FF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54207244"/>
                  </a:ext>
                </a:extLst>
              </a:tr>
              <a:tr h="118521">
                <a:tc>
                  <a:txBody>
                    <a:bodyPr/>
                    <a:lstStyle/>
                    <a:p>
                      <a:pPr algn="l" fontAlgn="t"/>
                      <a:r>
                        <a:rPr lang="en-US" sz="500" b="0" i="0" u="none" strike="noStrike">
                          <a:solidFill>
                            <a:srgbClr val="000000"/>
                          </a:solidFill>
                          <a:effectLst/>
                          <a:latin typeface="Calibri" panose="020F0502020204030204" pitchFamily="34" charset="0"/>
                        </a:rPr>
                        <a:t>Loads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500" b="1" i="0" u="none" strike="noStrike">
                          <a:solidFill>
                            <a:srgbClr val="FF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1937892"/>
                  </a:ext>
                </a:extLst>
              </a:tr>
              <a:tr h="124448">
                <a:tc>
                  <a:txBody>
                    <a:bodyPr/>
                    <a:lstStyle/>
                    <a:p>
                      <a:pPr algn="l" fontAlgn="t"/>
                      <a:r>
                        <a:rPr lang="en-US" sz="500" b="0" i="0" u="none" strike="noStrike">
                          <a:solidFill>
                            <a:srgbClr val="000000"/>
                          </a:solidFill>
                          <a:effectLst/>
                          <a:latin typeface="Calibri" panose="020F0502020204030204" pitchFamily="34" charset="0"/>
                        </a:rPr>
                        <a:t>Tonnes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500" b="1" i="0" u="none" strike="noStrike">
                          <a:solidFill>
                            <a:srgbClr val="FF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465354"/>
                  </a:ext>
                </a:extLst>
              </a:tr>
              <a:tr h="160004">
                <a:tc>
                  <a:txBody>
                    <a:bodyPr/>
                    <a:lstStyle/>
                    <a:p>
                      <a:pPr algn="l" fontAlgn="t"/>
                      <a:r>
                        <a:rPr lang="en-US" sz="500" b="1" i="0" u="none" strike="noStrike">
                          <a:solidFill>
                            <a:srgbClr val="000000"/>
                          </a:solidFill>
                          <a:effectLst/>
                          <a:latin typeface="Calibri" panose="020F0502020204030204" pitchFamily="34" charset="0"/>
                        </a:rPr>
                        <a:t>Shotcrete</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500" b="1" i="0" u="none" strike="noStrike">
                          <a:solidFill>
                            <a:srgbClr val="FF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78965351"/>
                  </a:ext>
                </a:extLst>
              </a:tr>
              <a:tr h="118521">
                <a:tc>
                  <a:txBody>
                    <a:bodyPr/>
                    <a:lstStyle/>
                    <a:p>
                      <a:pPr algn="l" fontAlgn="t"/>
                      <a:r>
                        <a:rPr lang="en-US" sz="500" b="0" i="0" u="none" strike="noStrike">
                          <a:solidFill>
                            <a:srgbClr val="000000"/>
                          </a:solidFill>
                          <a:effectLst/>
                          <a:latin typeface="Calibri" panose="020F0502020204030204" pitchFamily="34" charset="0"/>
                        </a:rPr>
                        <a:t>Loads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500" b="1" i="0" u="none" strike="noStrike">
                          <a:solidFill>
                            <a:srgbClr val="FF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73496844"/>
                  </a:ext>
                </a:extLst>
              </a:tr>
              <a:tr h="124448">
                <a:tc>
                  <a:txBody>
                    <a:bodyPr/>
                    <a:lstStyle/>
                    <a:p>
                      <a:pPr algn="l" fontAlgn="t"/>
                      <a:r>
                        <a:rPr lang="en-US" sz="500" b="0" i="0" u="none" strike="noStrike" dirty="0" err="1">
                          <a:solidFill>
                            <a:srgbClr val="000000"/>
                          </a:solidFill>
                          <a:effectLst/>
                          <a:latin typeface="Calibri" panose="020F0502020204030204" pitchFamily="34" charset="0"/>
                        </a:rPr>
                        <a:t>Tonnes</a:t>
                      </a:r>
                      <a:endParaRPr lang="en-US" sz="500" b="0" i="0" u="none" strike="noStrike" dirty="0">
                        <a:solidFill>
                          <a:srgbClr val="000000"/>
                        </a:solidFill>
                        <a:effectLst/>
                        <a:latin typeface="Calibri" panose="020F0502020204030204" pitchFamily="34" charset="0"/>
                      </a:endParaRP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500" b="1" i="0" u="none" strike="noStrike">
                          <a:solidFill>
                            <a:srgbClr val="FF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232310"/>
                  </a:ext>
                </a:extLst>
              </a:tr>
              <a:tr h="130373">
                <a:tc>
                  <a:txBody>
                    <a:bodyPr/>
                    <a:lstStyle/>
                    <a:p>
                      <a:pPr algn="l" fontAlgn="t"/>
                      <a:r>
                        <a:rPr lang="en-US" sz="500" b="1" i="0" u="none" strike="noStrike" dirty="0">
                          <a:solidFill>
                            <a:srgbClr val="000000"/>
                          </a:solidFill>
                          <a:effectLst/>
                          <a:latin typeface="Calibri" panose="020F0502020204030204" pitchFamily="34" charset="0"/>
                        </a:rPr>
                        <a:t>Backhaul Loads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500" b="1" i="0" u="none" strike="noStrike">
                          <a:solidFill>
                            <a:srgbClr val="FF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59435584"/>
                  </a:ext>
                </a:extLst>
              </a:tr>
              <a:tr h="118521">
                <a:tc>
                  <a:txBody>
                    <a:bodyPr/>
                    <a:lstStyle/>
                    <a:p>
                      <a:pPr algn="l" fontAlgn="t"/>
                      <a:r>
                        <a:rPr lang="en-US" sz="500" b="0" i="0" u="none" strike="noStrike">
                          <a:solidFill>
                            <a:srgbClr val="000000"/>
                          </a:solidFill>
                          <a:effectLst/>
                          <a:latin typeface="Calibri" panose="020F0502020204030204" pitchFamily="34" charset="0"/>
                        </a:rPr>
                        <a:t>Loads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500" b="1" i="0" u="none" strike="noStrike">
                          <a:solidFill>
                            <a:srgbClr val="FF0000"/>
                          </a:solidFill>
                          <a:effectLst/>
                          <a:latin typeface="Calibri" panose="020F0502020204030204" pitchFamily="34" charset="0"/>
                        </a:rPr>
                        <a:t>132</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8651525"/>
                  </a:ext>
                </a:extLst>
              </a:tr>
              <a:tr h="124448">
                <a:tc>
                  <a:txBody>
                    <a:bodyPr/>
                    <a:lstStyle/>
                    <a:p>
                      <a:pPr algn="l" fontAlgn="t"/>
                      <a:r>
                        <a:rPr lang="en-US" sz="500" b="0" i="0" u="none" strike="noStrike">
                          <a:solidFill>
                            <a:srgbClr val="000000"/>
                          </a:solidFill>
                          <a:effectLst/>
                          <a:latin typeface="Calibri" panose="020F0502020204030204" pitchFamily="34" charset="0"/>
                        </a:rPr>
                        <a:t>Tonnes</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500" b="1" i="0" u="none" strike="noStrike">
                          <a:solidFill>
                            <a:srgbClr val="FF0000"/>
                          </a:solidFill>
                          <a:effectLst/>
                          <a:latin typeface="Calibri" panose="020F0502020204030204" pitchFamily="34" charset="0"/>
                        </a:rPr>
                        <a:t>                                                2,640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628508"/>
                  </a:ext>
                </a:extLst>
              </a:tr>
              <a:tr h="165929">
                <a:tc>
                  <a:txBody>
                    <a:bodyPr/>
                    <a:lstStyle/>
                    <a:p>
                      <a:pPr algn="l" fontAlgn="t"/>
                      <a:r>
                        <a:rPr lang="en-US" sz="500" b="0" i="0" u="none" strike="noStrike">
                          <a:solidFill>
                            <a:srgbClr val="000000"/>
                          </a:solidFill>
                          <a:effectLst/>
                          <a:latin typeface="Calibri" panose="020F0502020204030204" pitchFamily="34" charset="0"/>
                        </a:rPr>
                        <a:t>Total Tonnes (Northbound only)</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500" b="1" i="0" u="none" strike="noStrike">
                          <a:solidFill>
                            <a:srgbClr val="FF0000"/>
                          </a:solidFill>
                          <a:effectLst/>
                          <a:latin typeface="Calibri" panose="020F0502020204030204" pitchFamily="34" charset="0"/>
                        </a:rPr>
                        <a:t>60,586</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99918511"/>
                  </a:ext>
                </a:extLst>
              </a:tr>
              <a:tr h="165929">
                <a:tc>
                  <a:txBody>
                    <a:bodyPr/>
                    <a:lstStyle/>
                    <a:p>
                      <a:pPr algn="l" fontAlgn="t"/>
                      <a:r>
                        <a:rPr lang="en-US" sz="500" b="1" i="0" u="none" strike="noStrike">
                          <a:solidFill>
                            <a:srgbClr val="000000"/>
                          </a:solidFill>
                          <a:effectLst/>
                          <a:latin typeface="Calibri" panose="020F0502020204030204" pitchFamily="34" charset="0"/>
                        </a:rPr>
                        <a:t>Total Tonnes (North &amp; South)</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500" b="1" i="0" u="none" strike="noStrike">
                          <a:solidFill>
                            <a:srgbClr val="FF0000"/>
                          </a:solidFill>
                          <a:effectLst/>
                          <a:latin typeface="Calibri" panose="020F0502020204030204" pitchFamily="34" charset="0"/>
                        </a:rPr>
                        <a:t>63,226</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5366604"/>
                  </a:ext>
                </a:extLst>
              </a:tr>
              <a:tr h="165929">
                <a:tc>
                  <a:txBody>
                    <a:bodyPr/>
                    <a:lstStyle/>
                    <a:p>
                      <a:pPr algn="l" fontAlgn="t"/>
                      <a:r>
                        <a:rPr lang="en-US" sz="500" b="0" i="0" u="none" strike="noStrike">
                          <a:solidFill>
                            <a:srgbClr val="000000"/>
                          </a:solidFill>
                          <a:effectLst/>
                          <a:latin typeface="Calibri" panose="020F0502020204030204" pitchFamily="34" charset="0"/>
                        </a:rPr>
                        <a:t>Total Loads (Northbound only)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500" b="1" i="0" u="none" strike="noStrike">
                          <a:solidFill>
                            <a:srgbClr val="FF0000"/>
                          </a:solidFill>
                          <a:effectLst/>
                          <a:latin typeface="Calibri" panose="020F0502020204030204" pitchFamily="34" charset="0"/>
                        </a:rPr>
                        <a:t>1,703</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6622833"/>
                  </a:ext>
                </a:extLst>
              </a:tr>
              <a:tr h="165929">
                <a:tc>
                  <a:txBody>
                    <a:bodyPr/>
                    <a:lstStyle/>
                    <a:p>
                      <a:pPr algn="l" fontAlgn="t"/>
                      <a:r>
                        <a:rPr lang="en-US" sz="500" b="0" i="0" u="none" strike="noStrike">
                          <a:solidFill>
                            <a:srgbClr val="000000"/>
                          </a:solidFill>
                          <a:effectLst/>
                          <a:latin typeface="Calibri" panose="020F0502020204030204" pitchFamily="34" charset="0"/>
                        </a:rPr>
                        <a:t>Total Loads (North &amp; South)</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500" b="1" i="0" u="none" strike="noStrike">
                          <a:solidFill>
                            <a:srgbClr val="FF0000"/>
                          </a:solidFill>
                          <a:effectLst/>
                          <a:latin typeface="Calibri" panose="020F0502020204030204" pitchFamily="34" charset="0"/>
                        </a:rPr>
                        <a:t>1,835</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6349453"/>
                  </a:ext>
                </a:extLst>
              </a:tr>
              <a:tr h="165929">
                <a:tc>
                  <a:txBody>
                    <a:bodyPr/>
                    <a:lstStyle/>
                    <a:p>
                      <a:pPr algn="l" fontAlgn="t"/>
                      <a:r>
                        <a:rPr lang="en-US" sz="500" b="1" i="0" u="none" strike="noStrike">
                          <a:solidFill>
                            <a:srgbClr val="000000"/>
                          </a:solidFill>
                          <a:effectLst/>
                          <a:latin typeface="Calibri" panose="020F0502020204030204" pitchFamily="34" charset="0"/>
                        </a:rPr>
                        <a:t>% of Tonnage</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500" b="1" i="0" u="none" strike="noStrike">
                          <a:solidFill>
                            <a:srgbClr val="000000"/>
                          </a:solidFill>
                          <a:effectLst/>
                          <a:latin typeface="Calibri" panose="020F0502020204030204" pitchFamily="34" charset="0"/>
                        </a:rPr>
                        <a:t> </a:t>
                      </a:r>
                    </a:p>
                  </a:txBody>
                  <a:tcPr marL="4595" marR="4595" marT="45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779144"/>
                  </a:ext>
                </a:extLst>
              </a:tr>
              <a:tr h="165929">
                <a:tc>
                  <a:txBody>
                    <a:bodyPr/>
                    <a:lstStyle/>
                    <a:p>
                      <a:pPr algn="l" fontAlgn="ctr"/>
                      <a:r>
                        <a:rPr lang="en-US" sz="500" b="1" i="0" u="none" strike="noStrike">
                          <a:solidFill>
                            <a:srgbClr val="000000"/>
                          </a:solidFill>
                          <a:effectLst/>
                          <a:latin typeface="Calibri" panose="020F0502020204030204" pitchFamily="34" charset="0"/>
                        </a:rPr>
                        <a:t># of loads that are heavy or oversize</a:t>
                      </a:r>
                    </a:p>
                  </a:txBody>
                  <a:tcPr marL="4595" marR="4595" marT="4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alibri" panose="020F0502020204030204" pitchFamily="34" charset="0"/>
                        </a:rPr>
                        <a:t>10</a:t>
                      </a:r>
                    </a:p>
                  </a:txBody>
                  <a:tcPr marL="4595" marR="4595" marT="4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66287"/>
                  </a:ext>
                </a:extLst>
              </a:tr>
              <a:tr h="124448">
                <a:tc>
                  <a:txBody>
                    <a:bodyPr/>
                    <a:lstStyle/>
                    <a:p>
                      <a:pPr algn="l" fontAlgn="ctr"/>
                      <a:r>
                        <a:rPr lang="en-US" sz="500" b="1" i="0" u="none" strike="noStrike">
                          <a:solidFill>
                            <a:srgbClr val="FF0000"/>
                          </a:solidFill>
                          <a:effectLst/>
                          <a:latin typeface="Calibri" panose="020F0502020204030204" pitchFamily="34" charset="0"/>
                        </a:rPr>
                        <a:t>KM</a:t>
                      </a:r>
                    </a:p>
                  </a:txBody>
                  <a:tcPr marL="4595" marR="4595" marT="4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sz="500" b="0" i="0" u="none" strike="noStrike" dirty="0">
                          <a:solidFill>
                            <a:srgbClr val="000000"/>
                          </a:solidFill>
                          <a:effectLst/>
                          <a:latin typeface="Calibri" panose="020F0502020204030204" pitchFamily="34" charset="0"/>
                        </a:rPr>
                        <a:t> </a:t>
                      </a:r>
                    </a:p>
                  </a:txBody>
                  <a:tcPr marL="4595" marR="4595" marT="4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12662163"/>
                  </a:ext>
                </a:extLst>
              </a:tr>
            </a:tbl>
          </a:graphicData>
        </a:graphic>
      </p:graphicFrame>
    </p:spTree>
    <p:extLst>
      <p:ext uri="{BB962C8B-B14F-4D97-AF65-F5344CB8AC3E}">
        <p14:creationId xmlns:p14="http://schemas.microsoft.com/office/powerpoint/2010/main" val="352356117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B0AB6-35B9-FBBA-3FC1-DC0E9A064D8D}"/>
              </a:ext>
            </a:extLst>
          </p:cNvPr>
          <p:cNvSpPr>
            <a:spLocks noGrp="1"/>
          </p:cNvSpPr>
          <p:nvPr>
            <p:ph type="body" sz="quarter" idx="10"/>
          </p:nvPr>
        </p:nvSpPr>
        <p:spPr/>
        <p:txBody>
          <a:bodyPr/>
          <a:lstStyle/>
          <a:p>
            <a:r>
              <a:rPr lang="en-US" dirty="0"/>
              <a:t>Seasonal Trends – </a:t>
            </a:r>
            <a:r>
              <a:rPr lang="en-US" dirty="0" err="1"/>
              <a:t>jv</a:t>
            </a:r>
            <a:r>
              <a:rPr lang="en-US" dirty="0"/>
              <a:t> Ice Thickness</a:t>
            </a:r>
          </a:p>
        </p:txBody>
      </p:sp>
      <p:graphicFrame>
        <p:nvGraphicFramePr>
          <p:cNvPr id="5" name="Table 4">
            <a:extLst>
              <a:ext uri="{FF2B5EF4-FFF2-40B4-BE49-F238E27FC236}">
                <a16:creationId xmlns:a16="http://schemas.microsoft.com/office/drawing/2014/main" id="{1CFF0AA1-475C-2DEB-0852-27F710CF5E31}"/>
              </a:ext>
            </a:extLst>
          </p:cNvPr>
          <p:cNvGraphicFramePr>
            <a:graphicFrameLocks noGrp="1"/>
          </p:cNvGraphicFramePr>
          <p:nvPr/>
        </p:nvGraphicFramePr>
        <p:xfrm>
          <a:off x="933859" y="869004"/>
          <a:ext cx="7276281" cy="3942949"/>
        </p:xfrm>
        <a:graphic>
          <a:graphicData uri="http://schemas.openxmlformats.org/drawingml/2006/table">
            <a:tbl>
              <a:tblPr/>
              <a:tblGrid>
                <a:gridCol w="244215">
                  <a:extLst>
                    <a:ext uri="{9D8B030D-6E8A-4147-A177-3AD203B41FA5}">
                      <a16:colId xmlns:a16="http://schemas.microsoft.com/office/drawing/2014/main" val="1545579570"/>
                    </a:ext>
                  </a:extLst>
                </a:gridCol>
                <a:gridCol w="244215">
                  <a:extLst>
                    <a:ext uri="{9D8B030D-6E8A-4147-A177-3AD203B41FA5}">
                      <a16:colId xmlns:a16="http://schemas.microsoft.com/office/drawing/2014/main" val="2460694536"/>
                    </a:ext>
                  </a:extLst>
                </a:gridCol>
                <a:gridCol w="244215">
                  <a:extLst>
                    <a:ext uri="{9D8B030D-6E8A-4147-A177-3AD203B41FA5}">
                      <a16:colId xmlns:a16="http://schemas.microsoft.com/office/drawing/2014/main" val="2691479799"/>
                    </a:ext>
                  </a:extLst>
                </a:gridCol>
                <a:gridCol w="244215">
                  <a:extLst>
                    <a:ext uri="{9D8B030D-6E8A-4147-A177-3AD203B41FA5}">
                      <a16:colId xmlns:a16="http://schemas.microsoft.com/office/drawing/2014/main" val="1460278787"/>
                    </a:ext>
                  </a:extLst>
                </a:gridCol>
                <a:gridCol w="244215">
                  <a:extLst>
                    <a:ext uri="{9D8B030D-6E8A-4147-A177-3AD203B41FA5}">
                      <a16:colId xmlns:a16="http://schemas.microsoft.com/office/drawing/2014/main" val="912507709"/>
                    </a:ext>
                  </a:extLst>
                </a:gridCol>
                <a:gridCol w="244215">
                  <a:extLst>
                    <a:ext uri="{9D8B030D-6E8A-4147-A177-3AD203B41FA5}">
                      <a16:colId xmlns:a16="http://schemas.microsoft.com/office/drawing/2014/main" val="1914893561"/>
                    </a:ext>
                  </a:extLst>
                </a:gridCol>
                <a:gridCol w="244215">
                  <a:extLst>
                    <a:ext uri="{9D8B030D-6E8A-4147-A177-3AD203B41FA5}">
                      <a16:colId xmlns:a16="http://schemas.microsoft.com/office/drawing/2014/main" val="1279098773"/>
                    </a:ext>
                  </a:extLst>
                </a:gridCol>
                <a:gridCol w="244215">
                  <a:extLst>
                    <a:ext uri="{9D8B030D-6E8A-4147-A177-3AD203B41FA5}">
                      <a16:colId xmlns:a16="http://schemas.microsoft.com/office/drawing/2014/main" val="2555621927"/>
                    </a:ext>
                  </a:extLst>
                </a:gridCol>
                <a:gridCol w="244215">
                  <a:extLst>
                    <a:ext uri="{9D8B030D-6E8A-4147-A177-3AD203B41FA5}">
                      <a16:colId xmlns:a16="http://schemas.microsoft.com/office/drawing/2014/main" val="600838034"/>
                    </a:ext>
                  </a:extLst>
                </a:gridCol>
                <a:gridCol w="244215">
                  <a:extLst>
                    <a:ext uri="{9D8B030D-6E8A-4147-A177-3AD203B41FA5}">
                      <a16:colId xmlns:a16="http://schemas.microsoft.com/office/drawing/2014/main" val="2670997730"/>
                    </a:ext>
                  </a:extLst>
                </a:gridCol>
                <a:gridCol w="244215">
                  <a:extLst>
                    <a:ext uri="{9D8B030D-6E8A-4147-A177-3AD203B41FA5}">
                      <a16:colId xmlns:a16="http://schemas.microsoft.com/office/drawing/2014/main" val="457924818"/>
                    </a:ext>
                  </a:extLst>
                </a:gridCol>
                <a:gridCol w="244215">
                  <a:extLst>
                    <a:ext uri="{9D8B030D-6E8A-4147-A177-3AD203B41FA5}">
                      <a16:colId xmlns:a16="http://schemas.microsoft.com/office/drawing/2014/main" val="1163531767"/>
                    </a:ext>
                  </a:extLst>
                </a:gridCol>
                <a:gridCol w="244215">
                  <a:extLst>
                    <a:ext uri="{9D8B030D-6E8A-4147-A177-3AD203B41FA5}">
                      <a16:colId xmlns:a16="http://schemas.microsoft.com/office/drawing/2014/main" val="2378214231"/>
                    </a:ext>
                  </a:extLst>
                </a:gridCol>
                <a:gridCol w="244215">
                  <a:extLst>
                    <a:ext uri="{9D8B030D-6E8A-4147-A177-3AD203B41FA5}">
                      <a16:colId xmlns:a16="http://schemas.microsoft.com/office/drawing/2014/main" val="298260516"/>
                    </a:ext>
                  </a:extLst>
                </a:gridCol>
                <a:gridCol w="244215">
                  <a:extLst>
                    <a:ext uri="{9D8B030D-6E8A-4147-A177-3AD203B41FA5}">
                      <a16:colId xmlns:a16="http://schemas.microsoft.com/office/drawing/2014/main" val="3032501979"/>
                    </a:ext>
                  </a:extLst>
                </a:gridCol>
                <a:gridCol w="244215">
                  <a:extLst>
                    <a:ext uri="{9D8B030D-6E8A-4147-A177-3AD203B41FA5}">
                      <a16:colId xmlns:a16="http://schemas.microsoft.com/office/drawing/2014/main" val="839580608"/>
                    </a:ext>
                  </a:extLst>
                </a:gridCol>
                <a:gridCol w="244215">
                  <a:extLst>
                    <a:ext uri="{9D8B030D-6E8A-4147-A177-3AD203B41FA5}">
                      <a16:colId xmlns:a16="http://schemas.microsoft.com/office/drawing/2014/main" val="3837136734"/>
                    </a:ext>
                  </a:extLst>
                </a:gridCol>
                <a:gridCol w="244215">
                  <a:extLst>
                    <a:ext uri="{9D8B030D-6E8A-4147-A177-3AD203B41FA5}">
                      <a16:colId xmlns:a16="http://schemas.microsoft.com/office/drawing/2014/main" val="4198772307"/>
                    </a:ext>
                  </a:extLst>
                </a:gridCol>
                <a:gridCol w="244215">
                  <a:extLst>
                    <a:ext uri="{9D8B030D-6E8A-4147-A177-3AD203B41FA5}">
                      <a16:colId xmlns:a16="http://schemas.microsoft.com/office/drawing/2014/main" val="690657217"/>
                    </a:ext>
                  </a:extLst>
                </a:gridCol>
                <a:gridCol w="244215">
                  <a:extLst>
                    <a:ext uri="{9D8B030D-6E8A-4147-A177-3AD203B41FA5}">
                      <a16:colId xmlns:a16="http://schemas.microsoft.com/office/drawing/2014/main" val="1364706676"/>
                    </a:ext>
                  </a:extLst>
                </a:gridCol>
                <a:gridCol w="244215">
                  <a:extLst>
                    <a:ext uri="{9D8B030D-6E8A-4147-A177-3AD203B41FA5}">
                      <a16:colId xmlns:a16="http://schemas.microsoft.com/office/drawing/2014/main" val="1031772349"/>
                    </a:ext>
                  </a:extLst>
                </a:gridCol>
                <a:gridCol w="244215">
                  <a:extLst>
                    <a:ext uri="{9D8B030D-6E8A-4147-A177-3AD203B41FA5}">
                      <a16:colId xmlns:a16="http://schemas.microsoft.com/office/drawing/2014/main" val="2913764460"/>
                    </a:ext>
                  </a:extLst>
                </a:gridCol>
                <a:gridCol w="244215">
                  <a:extLst>
                    <a:ext uri="{9D8B030D-6E8A-4147-A177-3AD203B41FA5}">
                      <a16:colId xmlns:a16="http://schemas.microsoft.com/office/drawing/2014/main" val="1614935267"/>
                    </a:ext>
                  </a:extLst>
                </a:gridCol>
                <a:gridCol w="276556">
                  <a:extLst>
                    <a:ext uri="{9D8B030D-6E8A-4147-A177-3AD203B41FA5}">
                      <a16:colId xmlns:a16="http://schemas.microsoft.com/office/drawing/2014/main" val="430242621"/>
                    </a:ext>
                  </a:extLst>
                </a:gridCol>
                <a:gridCol w="276556">
                  <a:extLst>
                    <a:ext uri="{9D8B030D-6E8A-4147-A177-3AD203B41FA5}">
                      <a16:colId xmlns:a16="http://schemas.microsoft.com/office/drawing/2014/main" val="1596668684"/>
                    </a:ext>
                  </a:extLst>
                </a:gridCol>
                <a:gridCol w="276556">
                  <a:extLst>
                    <a:ext uri="{9D8B030D-6E8A-4147-A177-3AD203B41FA5}">
                      <a16:colId xmlns:a16="http://schemas.microsoft.com/office/drawing/2014/main" val="994039326"/>
                    </a:ext>
                  </a:extLst>
                </a:gridCol>
                <a:gridCol w="276556">
                  <a:extLst>
                    <a:ext uri="{9D8B030D-6E8A-4147-A177-3AD203B41FA5}">
                      <a16:colId xmlns:a16="http://schemas.microsoft.com/office/drawing/2014/main" val="351390350"/>
                    </a:ext>
                  </a:extLst>
                </a:gridCol>
                <a:gridCol w="276556">
                  <a:extLst>
                    <a:ext uri="{9D8B030D-6E8A-4147-A177-3AD203B41FA5}">
                      <a16:colId xmlns:a16="http://schemas.microsoft.com/office/drawing/2014/main" val="3532665265"/>
                    </a:ext>
                  </a:extLst>
                </a:gridCol>
                <a:gridCol w="276556">
                  <a:extLst>
                    <a:ext uri="{9D8B030D-6E8A-4147-A177-3AD203B41FA5}">
                      <a16:colId xmlns:a16="http://schemas.microsoft.com/office/drawing/2014/main" val="2496947076"/>
                    </a:ext>
                  </a:extLst>
                </a:gridCol>
              </a:tblGrid>
              <a:tr h="135420">
                <a:tc gridSpan="28">
                  <a:txBody>
                    <a:bodyPr/>
                    <a:lstStyle/>
                    <a:p>
                      <a:pPr algn="ctr" fontAlgn="b"/>
                      <a:r>
                        <a:rPr lang="en-US" sz="700" b="1" i="0" u="none" strike="noStrike">
                          <a:solidFill>
                            <a:srgbClr val="000000"/>
                          </a:solidFill>
                          <a:effectLst/>
                          <a:latin typeface="Calibri" panose="020F0502020204030204" pitchFamily="34" charset="0"/>
                        </a:rPr>
                        <a:t>Minimum ICE THICKNESS INCREASES in CM</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300" b="0" i="0" u="none" strike="noStrike">
                        <a:solidFill>
                          <a:srgbClr val="000000"/>
                        </a:solidFill>
                        <a:effectLst/>
                        <a:latin typeface="Calibri" panose="020F0502020204030204" pitchFamily="34" charset="0"/>
                      </a:endParaRPr>
                    </a:p>
                  </a:txBody>
                  <a:tcPr marL="2606" marR="2606" marT="260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091327"/>
                  </a:ext>
                </a:extLst>
              </a:tr>
              <a:tr h="261394">
                <a:tc>
                  <a:txBody>
                    <a:bodyPr/>
                    <a:lstStyle/>
                    <a:p>
                      <a:pPr algn="ctr" fontAlgn="b"/>
                      <a:r>
                        <a:rPr lang="en-US" sz="400" b="1" i="0" u="none" strike="noStrike">
                          <a:solidFill>
                            <a:srgbClr val="000000"/>
                          </a:solidFill>
                          <a:effectLst/>
                          <a:latin typeface="Calibri" panose="020F0502020204030204" pitchFamily="34" charset="0"/>
                        </a:rPr>
                        <a:t>DATE</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2002</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2003</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2004</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2005</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2006</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2007</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2008</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2009</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2010</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2011</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2012</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2013</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2014</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2015</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2016</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2017</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2018</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2019</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2020</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2021</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2022</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2023</a:t>
                      </a:r>
                    </a:p>
                  </a:txBody>
                  <a:tcPr marL="2606" marR="2606" marT="26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effectLst/>
                          <a:latin typeface="Calibri" panose="020F0502020204030204" pitchFamily="34" charset="0"/>
                        </a:rPr>
                        <a:t>21 Years Average</a:t>
                      </a:r>
                    </a:p>
                  </a:txBody>
                  <a:tcPr marL="2606" marR="2606" marT="26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effectLst/>
                          <a:latin typeface="Calibri" panose="020F0502020204030204" pitchFamily="34" charset="0"/>
                        </a:rPr>
                        <a:t>7 yea average</a:t>
                      </a:r>
                    </a:p>
                  </a:txBody>
                  <a:tcPr marL="2606" marR="2606" marT="26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effectLst/>
                          <a:latin typeface="Calibri" panose="020F0502020204030204" pitchFamily="34" charset="0"/>
                        </a:rPr>
                        <a:t>21 years (Excl. zero)</a:t>
                      </a:r>
                    </a:p>
                  </a:txBody>
                  <a:tcPr marL="2606" marR="2606" marT="26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effectLst/>
                          <a:latin typeface="Calibri" panose="020F0502020204030204" pitchFamily="34" charset="0"/>
                        </a:rPr>
                        <a:t>7 year (Excl. zero)</a:t>
                      </a:r>
                    </a:p>
                  </a:txBody>
                  <a:tcPr marL="2606" marR="2606" marT="260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effectLst/>
                          <a:latin typeface="Calibri" panose="020F0502020204030204" pitchFamily="34" charset="0"/>
                        </a:rPr>
                        <a:t>5 year (Excl. zero)</a:t>
                      </a:r>
                    </a:p>
                  </a:txBody>
                  <a:tcPr marL="2606" marR="2606" marT="26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1" i="0" u="none" strike="noStrike">
                          <a:solidFill>
                            <a:srgbClr val="000000"/>
                          </a:solidFill>
                          <a:effectLst/>
                          <a:latin typeface="Calibri" panose="020F0502020204030204" pitchFamily="34" charset="0"/>
                        </a:rPr>
                        <a:t>Proposed</a:t>
                      </a:r>
                    </a:p>
                  </a:txBody>
                  <a:tcPr marL="2606" marR="2606" marT="26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53781"/>
                  </a:ext>
                </a:extLst>
              </a:tr>
              <a:tr h="78733">
                <a:tc>
                  <a:txBody>
                    <a:bodyPr/>
                    <a:lstStyle/>
                    <a:p>
                      <a:pPr algn="ctr" fontAlgn="b"/>
                      <a:r>
                        <a:rPr lang="en-US" sz="300" b="1" i="0" u="none" strike="noStrike">
                          <a:solidFill>
                            <a:srgbClr val="FF0000"/>
                          </a:solidFill>
                          <a:effectLst/>
                          <a:latin typeface="Calibri" panose="020F0502020204030204" pitchFamily="34" charset="0"/>
                        </a:rPr>
                        <a:t>25-Jan</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976738"/>
                  </a:ext>
                </a:extLst>
              </a:tr>
              <a:tr h="78733">
                <a:tc>
                  <a:txBody>
                    <a:bodyPr/>
                    <a:lstStyle/>
                    <a:p>
                      <a:pPr algn="ctr" fontAlgn="b"/>
                      <a:r>
                        <a:rPr lang="en-US" sz="300" b="1" i="0" u="none" strike="noStrike">
                          <a:solidFill>
                            <a:srgbClr val="FF0000"/>
                          </a:solidFill>
                          <a:effectLst/>
                          <a:latin typeface="Calibri" panose="020F0502020204030204" pitchFamily="34" charset="0"/>
                        </a:rPr>
                        <a:t>26-Jan</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413439"/>
                  </a:ext>
                </a:extLst>
              </a:tr>
              <a:tr h="78733">
                <a:tc>
                  <a:txBody>
                    <a:bodyPr/>
                    <a:lstStyle/>
                    <a:p>
                      <a:pPr algn="ctr" fontAlgn="b"/>
                      <a:r>
                        <a:rPr lang="en-US" sz="300" b="1" i="0" u="none" strike="noStrike">
                          <a:solidFill>
                            <a:srgbClr val="FF0000"/>
                          </a:solidFill>
                          <a:effectLst/>
                          <a:latin typeface="Calibri" panose="020F0502020204030204" pitchFamily="34" charset="0"/>
                        </a:rPr>
                        <a:t>27-Jan</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152839"/>
                  </a:ext>
                </a:extLst>
              </a:tr>
              <a:tr h="78733">
                <a:tc>
                  <a:txBody>
                    <a:bodyPr/>
                    <a:lstStyle/>
                    <a:p>
                      <a:pPr algn="ctr" fontAlgn="b"/>
                      <a:r>
                        <a:rPr lang="en-US" sz="300" b="1" i="0" u="none" strike="noStrike">
                          <a:solidFill>
                            <a:srgbClr val="FF0000"/>
                          </a:solidFill>
                          <a:effectLst/>
                          <a:latin typeface="Calibri" panose="020F0502020204030204" pitchFamily="34" charset="0"/>
                        </a:rPr>
                        <a:t>28-Jan</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004690"/>
                  </a:ext>
                </a:extLst>
              </a:tr>
              <a:tr h="78733">
                <a:tc>
                  <a:txBody>
                    <a:bodyPr/>
                    <a:lstStyle/>
                    <a:p>
                      <a:pPr algn="ctr" fontAlgn="b"/>
                      <a:r>
                        <a:rPr lang="en-US" sz="300" b="1" i="0" u="none" strike="noStrike">
                          <a:solidFill>
                            <a:srgbClr val="FF0000"/>
                          </a:solidFill>
                          <a:effectLst/>
                          <a:latin typeface="Calibri" panose="020F0502020204030204" pitchFamily="34" charset="0"/>
                        </a:rPr>
                        <a:t>29-Jan</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27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32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122896"/>
                  </a:ext>
                </a:extLst>
              </a:tr>
              <a:tr h="78733">
                <a:tc>
                  <a:txBody>
                    <a:bodyPr/>
                    <a:lstStyle/>
                    <a:p>
                      <a:pPr algn="ctr" fontAlgn="b"/>
                      <a:r>
                        <a:rPr lang="en-US" sz="300" b="1" i="0" u="none" strike="noStrike">
                          <a:solidFill>
                            <a:srgbClr val="FF0000"/>
                          </a:solidFill>
                          <a:effectLst/>
                          <a:latin typeface="Calibri" panose="020F0502020204030204" pitchFamily="34" charset="0"/>
                        </a:rPr>
                        <a:t>30-Jan</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38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32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005669"/>
                  </a:ext>
                </a:extLst>
              </a:tr>
              <a:tr h="78733">
                <a:tc>
                  <a:txBody>
                    <a:bodyPr/>
                    <a:lstStyle/>
                    <a:p>
                      <a:pPr algn="ctr" fontAlgn="b"/>
                      <a:r>
                        <a:rPr lang="en-US" sz="300" b="1" i="0" u="none" strike="noStrike">
                          <a:solidFill>
                            <a:srgbClr val="FF0000"/>
                          </a:solidFill>
                          <a:effectLst/>
                          <a:latin typeface="Calibri" panose="020F0502020204030204" pitchFamily="34" charset="0"/>
                        </a:rPr>
                        <a:t>31-Jan</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45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45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568146"/>
                  </a:ext>
                </a:extLst>
              </a:tr>
              <a:tr h="78733">
                <a:tc>
                  <a:txBody>
                    <a:bodyPr/>
                    <a:lstStyle/>
                    <a:p>
                      <a:pPr algn="ctr" fontAlgn="b"/>
                      <a:r>
                        <a:rPr lang="en-US" sz="300" b="1" i="0" u="none" strike="noStrike">
                          <a:solidFill>
                            <a:srgbClr val="FF0000"/>
                          </a:solidFill>
                          <a:effectLst/>
                          <a:latin typeface="Calibri" panose="020F0502020204030204" pitchFamily="34" charset="0"/>
                        </a:rPr>
                        <a:t>1-Feb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59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55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932101"/>
                  </a:ext>
                </a:extLst>
              </a:tr>
              <a:tr h="78733">
                <a:tc>
                  <a:txBody>
                    <a:bodyPr/>
                    <a:lstStyle/>
                    <a:p>
                      <a:pPr algn="ctr" fontAlgn="b"/>
                      <a:r>
                        <a:rPr lang="en-US" sz="300" b="1" i="0" u="none" strike="noStrike">
                          <a:solidFill>
                            <a:srgbClr val="FF0000"/>
                          </a:solidFill>
                          <a:effectLst/>
                          <a:latin typeface="Calibri" panose="020F0502020204030204" pitchFamily="34" charset="0"/>
                        </a:rPr>
                        <a:t>2-Feb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56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843677"/>
                  </a:ext>
                </a:extLst>
              </a:tr>
              <a:tr h="78733">
                <a:tc>
                  <a:txBody>
                    <a:bodyPr/>
                    <a:lstStyle/>
                    <a:p>
                      <a:pPr algn="ctr" fontAlgn="b"/>
                      <a:r>
                        <a:rPr lang="en-US" sz="300" b="1" i="0" u="none" strike="noStrike">
                          <a:solidFill>
                            <a:srgbClr val="FF0000"/>
                          </a:solidFill>
                          <a:effectLst/>
                          <a:latin typeface="Calibri" panose="020F0502020204030204" pitchFamily="34" charset="0"/>
                        </a:rPr>
                        <a:t>3-Feb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59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061760"/>
                  </a:ext>
                </a:extLst>
              </a:tr>
              <a:tr h="78733">
                <a:tc>
                  <a:txBody>
                    <a:bodyPr/>
                    <a:lstStyle/>
                    <a:p>
                      <a:pPr algn="ctr" fontAlgn="b"/>
                      <a:r>
                        <a:rPr lang="en-US" sz="300" b="1" i="0" u="none" strike="noStrike">
                          <a:solidFill>
                            <a:srgbClr val="FF0000"/>
                          </a:solidFill>
                          <a:effectLst/>
                          <a:latin typeface="Calibri" panose="020F0502020204030204" pitchFamily="34" charset="0"/>
                        </a:rPr>
                        <a:t>4-Feb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976900"/>
                  </a:ext>
                </a:extLst>
              </a:tr>
              <a:tr h="78733">
                <a:tc>
                  <a:txBody>
                    <a:bodyPr/>
                    <a:lstStyle/>
                    <a:p>
                      <a:pPr algn="ctr" fontAlgn="b"/>
                      <a:r>
                        <a:rPr lang="en-US" sz="300" b="1" i="0" u="none" strike="noStrike">
                          <a:solidFill>
                            <a:srgbClr val="FF0000"/>
                          </a:solidFill>
                          <a:effectLst/>
                          <a:latin typeface="Calibri" panose="020F0502020204030204" pitchFamily="34" charset="0"/>
                        </a:rPr>
                        <a:t>5-Feb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864558"/>
                  </a:ext>
                </a:extLst>
              </a:tr>
              <a:tr h="78733">
                <a:tc>
                  <a:txBody>
                    <a:bodyPr/>
                    <a:lstStyle/>
                    <a:p>
                      <a:pPr algn="ctr" fontAlgn="b"/>
                      <a:r>
                        <a:rPr lang="en-US" sz="300" b="1" i="0" u="none" strike="noStrike">
                          <a:solidFill>
                            <a:srgbClr val="FF0000"/>
                          </a:solidFill>
                          <a:effectLst/>
                          <a:latin typeface="Calibri" panose="020F0502020204030204" pitchFamily="34" charset="0"/>
                        </a:rPr>
                        <a:t>6-Feb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655803"/>
                  </a:ext>
                </a:extLst>
              </a:tr>
              <a:tr h="78733">
                <a:tc>
                  <a:txBody>
                    <a:bodyPr/>
                    <a:lstStyle/>
                    <a:p>
                      <a:pPr algn="ctr" fontAlgn="b"/>
                      <a:r>
                        <a:rPr lang="en-US" sz="300" b="1" i="0" u="none" strike="noStrike">
                          <a:solidFill>
                            <a:srgbClr val="FF0000"/>
                          </a:solidFill>
                          <a:effectLst/>
                          <a:latin typeface="Calibri" panose="020F0502020204030204" pitchFamily="34" charset="0"/>
                        </a:rPr>
                        <a:t>7-Feb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991424"/>
                  </a:ext>
                </a:extLst>
              </a:tr>
              <a:tr h="78733">
                <a:tc>
                  <a:txBody>
                    <a:bodyPr/>
                    <a:lstStyle/>
                    <a:p>
                      <a:pPr algn="ctr" fontAlgn="b"/>
                      <a:r>
                        <a:rPr lang="en-US" sz="300" b="1" i="0" u="none" strike="noStrike">
                          <a:solidFill>
                            <a:srgbClr val="FF0000"/>
                          </a:solidFill>
                          <a:effectLst/>
                          <a:latin typeface="Calibri" panose="020F0502020204030204" pitchFamily="34" charset="0"/>
                        </a:rPr>
                        <a:t>8-Feb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186279"/>
                  </a:ext>
                </a:extLst>
              </a:tr>
              <a:tr h="78733">
                <a:tc>
                  <a:txBody>
                    <a:bodyPr/>
                    <a:lstStyle/>
                    <a:p>
                      <a:pPr algn="ctr" fontAlgn="b"/>
                      <a:r>
                        <a:rPr lang="en-US" sz="300" b="1" i="0" u="none" strike="noStrike">
                          <a:solidFill>
                            <a:srgbClr val="FF0000"/>
                          </a:solidFill>
                          <a:effectLst/>
                          <a:latin typeface="Calibri" panose="020F0502020204030204" pitchFamily="34" charset="0"/>
                        </a:rPr>
                        <a:t>9-Feb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66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192758"/>
                  </a:ext>
                </a:extLst>
              </a:tr>
              <a:tr h="78733">
                <a:tc>
                  <a:txBody>
                    <a:bodyPr/>
                    <a:lstStyle/>
                    <a:p>
                      <a:pPr algn="ctr" fontAlgn="b"/>
                      <a:r>
                        <a:rPr lang="en-US" sz="300" b="1" i="0" u="none" strike="noStrike">
                          <a:solidFill>
                            <a:srgbClr val="FF0000"/>
                          </a:solidFill>
                          <a:effectLst/>
                          <a:latin typeface="Calibri" panose="020F0502020204030204" pitchFamily="34" charset="0"/>
                        </a:rPr>
                        <a:t>10-Feb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69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364471"/>
                  </a:ext>
                </a:extLst>
              </a:tr>
              <a:tr h="78733">
                <a:tc>
                  <a:txBody>
                    <a:bodyPr/>
                    <a:lstStyle/>
                    <a:p>
                      <a:pPr algn="ctr" fontAlgn="b"/>
                      <a:r>
                        <a:rPr lang="en-US" sz="300" b="1" i="0" u="none" strike="noStrike">
                          <a:solidFill>
                            <a:srgbClr val="FF0000"/>
                          </a:solidFill>
                          <a:effectLst/>
                          <a:latin typeface="Calibri" panose="020F0502020204030204" pitchFamily="34" charset="0"/>
                        </a:rPr>
                        <a:t>11-Feb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186595"/>
                  </a:ext>
                </a:extLst>
              </a:tr>
              <a:tr h="78733">
                <a:tc>
                  <a:txBody>
                    <a:bodyPr/>
                    <a:lstStyle/>
                    <a:p>
                      <a:pPr algn="ctr" fontAlgn="b"/>
                      <a:r>
                        <a:rPr lang="en-US" sz="300" b="1" i="0" u="none" strike="noStrike">
                          <a:solidFill>
                            <a:srgbClr val="FF0000"/>
                          </a:solidFill>
                          <a:effectLst/>
                          <a:latin typeface="Calibri" panose="020F0502020204030204" pitchFamily="34" charset="0"/>
                        </a:rPr>
                        <a:t>12-Feb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850871"/>
                  </a:ext>
                </a:extLst>
              </a:tr>
              <a:tr h="78733">
                <a:tc>
                  <a:txBody>
                    <a:bodyPr/>
                    <a:lstStyle/>
                    <a:p>
                      <a:pPr algn="ctr" fontAlgn="b"/>
                      <a:r>
                        <a:rPr lang="en-US" sz="300" b="1" i="0" u="none" strike="noStrike">
                          <a:solidFill>
                            <a:srgbClr val="FF0000"/>
                          </a:solidFill>
                          <a:effectLst/>
                          <a:latin typeface="Calibri" panose="020F0502020204030204" pitchFamily="34" charset="0"/>
                        </a:rPr>
                        <a:t>13-Feb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001276"/>
                  </a:ext>
                </a:extLst>
              </a:tr>
              <a:tr h="78733">
                <a:tc>
                  <a:txBody>
                    <a:bodyPr/>
                    <a:lstStyle/>
                    <a:p>
                      <a:pPr algn="ctr" fontAlgn="b"/>
                      <a:r>
                        <a:rPr lang="en-US" sz="300" b="1" i="0" u="none" strike="noStrike">
                          <a:solidFill>
                            <a:srgbClr val="FF0000"/>
                          </a:solidFill>
                          <a:effectLst/>
                          <a:latin typeface="Calibri" panose="020F0502020204030204" pitchFamily="34" charset="0"/>
                        </a:rPr>
                        <a:t>14-Feb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098748"/>
                  </a:ext>
                </a:extLst>
              </a:tr>
              <a:tr h="78733">
                <a:tc>
                  <a:txBody>
                    <a:bodyPr/>
                    <a:lstStyle/>
                    <a:p>
                      <a:pPr algn="ctr" fontAlgn="b"/>
                      <a:r>
                        <a:rPr lang="en-US" sz="300" b="1" i="0" u="none" strike="noStrike">
                          <a:solidFill>
                            <a:srgbClr val="FF0000"/>
                          </a:solidFill>
                          <a:effectLst/>
                          <a:latin typeface="Calibri" panose="020F0502020204030204" pitchFamily="34" charset="0"/>
                        </a:rPr>
                        <a:t>15-Feb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058213"/>
                  </a:ext>
                </a:extLst>
              </a:tr>
              <a:tr h="78733">
                <a:tc>
                  <a:txBody>
                    <a:bodyPr/>
                    <a:lstStyle/>
                    <a:p>
                      <a:pPr algn="ctr" fontAlgn="b"/>
                      <a:r>
                        <a:rPr lang="en-US" sz="300" b="1" i="0" u="none" strike="noStrike">
                          <a:solidFill>
                            <a:srgbClr val="FF0000"/>
                          </a:solidFill>
                          <a:effectLst/>
                          <a:latin typeface="Calibri" panose="020F0502020204030204" pitchFamily="34" charset="0"/>
                        </a:rPr>
                        <a:t>16-Feb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76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723405"/>
                  </a:ext>
                </a:extLst>
              </a:tr>
              <a:tr h="78733">
                <a:tc>
                  <a:txBody>
                    <a:bodyPr/>
                    <a:lstStyle/>
                    <a:p>
                      <a:pPr algn="ctr" fontAlgn="b"/>
                      <a:r>
                        <a:rPr lang="en-US" sz="300" b="1" i="0" u="none" strike="noStrike">
                          <a:solidFill>
                            <a:srgbClr val="FF0000"/>
                          </a:solidFill>
                          <a:effectLst/>
                          <a:latin typeface="Calibri" panose="020F0502020204030204" pitchFamily="34" charset="0"/>
                        </a:rPr>
                        <a:t>17-Feb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976853273"/>
                  </a:ext>
                </a:extLst>
              </a:tr>
              <a:tr h="78733">
                <a:tc>
                  <a:txBody>
                    <a:bodyPr/>
                    <a:lstStyle/>
                    <a:p>
                      <a:pPr algn="ctr" fontAlgn="b"/>
                      <a:r>
                        <a:rPr lang="en-US" sz="300" b="1" i="0" u="none" strike="noStrike">
                          <a:solidFill>
                            <a:srgbClr val="FF0000"/>
                          </a:solidFill>
                          <a:effectLst/>
                          <a:latin typeface="Calibri" panose="020F0502020204030204" pitchFamily="34" charset="0"/>
                        </a:rPr>
                        <a:t>18-Feb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79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923836607"/>
                  </a:ext>
                </a:extLst>
              </a:tr>
              <a:tr h="78733">
                <a:tc>
                  <a:txBody>
                    <a:bodyPr/>
                    <a:lstStyle/>
                    <a:p>
                      <a:pPr algn="ctr" fontAlgn="b"/>
                      <a:r>
                        <a:rPr lang="en-US" sz="300" b="1" i="0" u="none" strike="noStrike">
                          <a:solidFill>
                            <a:srgbClr val="FF0000"/>
                          </a:solidFill>
                          <a:effectLst/>
                          <a:latin typeface="Calibri" panose="020F0502020204030204" pitchFamily="34" charset="0"/>
                        </a:rPr>
                        <a:t>19-Feb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248030771"/>
                  </a:ext>
                </a:extLst>
              </a:tr>
              <a:tr h="78733">
                <a:tc>
                  <a:txBody>
                    <a:bodyPr/>
                    <a:lstStyle/>
                    <a:p>
                      <a:pPr algn="ctr" fontAlgn="b"/>
                      <a:r>
                        <a:rPr lang="en-US" sz="300" b="1" i="0" u="none" strike="noStrike">
                          <a:solidFill>
                            <a:srgbClr val="FF0000"/>
                          </a:solidFill>
                          <a:effectLst/>
                          <a:latin typeface="Calibri" panose="020F0502020204030204" pitchFamily="34" charset="0"/>
                        </a:rPr>
                        <a:t>20-Feb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71021286"/>
                  </a:ext>
                </a:extLst>
              </a:tr>
              <a:tr h="78733">
                <a:tc>
                  <a:txBody>
                    <a:bodyPr/>
                    <a:lstStyle/>
                    <a:p>
                      <a:pPr algn="ctr" fontAlgn="b"/>
                      <a:r>
                        <a:rPr lang="en-US" sz="300" b="1" i="0" u="none" strike="noStrike">
                          <a:solidFill>
                            <a:srgbClr val="FF0000"/>
                          </a:solidFill>
                          <a:effectLst/>
                          <a:latin typeface="Calibri" panose="020F0502020204030204" pitchFamily="34" charset="0"/>
                        </a:rPr>
                        <a:t>21-Feb</a:t>
                      </a:r>
                    </a:p>
                  </a:txBody>
                  <a:tcPr marL="2606" marR="2606" marT="26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886341922"/>
                  </a:ext>
                </a:extLst>
              </a:tr>
              <a:tr h="78733">
                <a:tc>
                  <a:txBody>
                    <a:bodyPr/>
                    <a:lstStyle/>
                    <a:p>
                      <a:pPr algn="ctr" fontAlgn="b"/>
                      <a:r>
                        <a:rPr lang="en-US" sz="300" b="1" i="0" u="none" strike="noStrike">
                          <a:solidFill>
                            <a:srgbClr val="FF0000"/>
                          </a:solidFill>
                          <a:effectLst/>
                          <a:latin typeface="Calibri" panose="020F0502020204030204" pitchFamily="34" charset="0"/>
                        </a:rPr>
                        <a:t>22-Feb</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100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683171114"/>
                  </a:ext>
                </a:extLst>
              </a:tr>
              <a:tr h="78733">
                <a:tc>
                  <a:txBody>
                    <a:bodyPr/>
                    <a:lstStyle/>
                    <a:p>
                      <a:pPr algn="ctr" fontAlgn="b"/>
                      <a:r>
                        <a:rPr lang="en-US" sz="300" b="1" i="0" u="none" strike="noStrike">
                          <a:solidFill>
                            <a:srgbClr val="FF0000"/>
                          </a:solidFill>
                          <a:effectLst/>
                          <a:latin typeface="Calibri" panose="020F0502020204030204" pitchFamily="34" charset="0"/>
                        </a:rPr>
                        <a:t>23-Feb</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357843395"/>
                  </a:ext>
                </a:extLst>
              </a:tr>
              <a:tr h="78733">
                <a:tc>
                  <a:txBody>
                    <a:bodyPr/>
                    <a:lstStyle/>
                    <a:p>
                      <a:pPr algn="ctr" fontAlgn="b"/>
                      <a:r>
                        <a:rPr lang="en-US" sz="300" b="1" i="0" u="none" strike="noStrike">
                          <a:solidFill>
                            <a:srgbClr val="FF0000"/>
                          </a:solidFill>
                          <a:effectLst/>
                          <a:latin typeface="Calibri" panose="020F0502020204030204" pitchFamily="34" charset="0"/>
                        </a:rPr>
                        <a:t>24-Feb</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442140505"/>
                  </a:ext>
                </a:extLst>
              </a:tr>
              <a:tr h="78733">
                <a:tc>
                  <a:txBody>
                    <a:bodyPr/>
                    <a:lstStyle/>
                    <a:p>
                      <a:pPr algn="ctr" fontAlgn="b"/>
                      <a:r>
                        <a:rPr lang="en-US" sz="300" b="1" i="0" u="none" strike="noStrike">
                          <a:solidFill>
                            <a:srgbClr val="FF0000"/>
                          </a:solidFill>
                          <a:effectLst/>
                          <a:latin typeface="Calibri" panose="020F0502020204030204" pitchFamily="34" charset="0"/>
                        </a:rPr>
                        <a:t>25-Feb</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89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732412470"/>
                  </a:ext>
                </a:extLst>
              </a:tr>
              <a:tr h="78733">
                <a:tc>
                  <a:txBody>
                    <a:bodyPr/>
                    <a:lstStyle/>
                    <a:p>
                      <a:pPr algn="ctr" fontAlgn="b"/>
                      <a:r>
                        <a:rPr lang="en-US" sz="300" b="1" i="0" u="none" strike="noStrike">
                          <a:solidFill>
                            <a:srgbClr val="FF0000"/>
                          </a:solidFill>
                          <a:effectLst/>
                          <a:latin typeface="Calibri" panose="020F0502020204030204" pitchFamily="34" charset="0"/>
                        </a:rPr>
                        <a:t>26-Feb</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91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747323686"/>
                  </a:ext>
                </a:extLst>
              </a:tr>
              <a:tr h="78733">
                <a:tc>
                  <a:txBody>
                    <a:bodyPr/>
                    <a:lstStyle/>
                    <a:p>
                      <a:pPr algn="ctr" fontAlgn="b"/>
                      <a:r>
                        <a:rPr lang="en-US" sz="300" b="1" i="0" u="none" strike="noStrike">
                          <a:solidFill>
                            <a:srgbClr val="FF0000"/>
                          </a:solidFill>
                          <a:effectLst/>
                          <a:latin typeface="Calibri" panose="020F0502020204030204" pitchFamily="34" charset="0"/>
                        </a:rPr>
                        <a:t>27-Feb</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131164499"/>
                  </a:ext>
                </a:extLst>
              </a:tr>
              <a:tr h="78733">
                <a:tc>
                  <a:txBody>
                    <a:bodyPr/>
                    <a:lstStyle/>
                    <a:p>
                      <a:pPr algn="ctr" fontAlgn="b"/>
                      <a:r>
                        <a:rPr lang="en-US" sz="300" b="1" i="0" u="none" strike="noStrike">
                          <a:solidFill>
                            <a:srgbClr val="FF0000"/>
                          </a:solidFill>
                          <a:effectLst/>
                          <a:latin typeface="Calibri" panose="020F0502020204030204" pitchFamily="34" charset="0"/>
                        </a:rPr>
                        <a:t>28-Feb</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527097024"/>
                  </a:ext>
                </a:extLst>
              </a:tr>
              <a:tr h="78733">
                <a:tc>
                  <a:txBody>
                    <a:bodyPr/>
                    <a:lstStyle/>
                    <a:p>
                      <a:pPr algn="ctr" fontAlgn="b"/>
                      <a:r>
                        <a:rPr lang="en-US" sz="300" b="1" i="0" u="none" strike="noStrike">
                          <a:solidFill>
                            <a:srgbClr val="FF0000"/>
                          </a:solidFill>
                          <a:effectLst/>
                          <a:latin typeface="Calibri" panose="020F0502020204030204" pitchFamily="34" charset="0"/>
                        </a:rPr>
                        <a:t>29-Feb</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4110465394"/>
                  </a:ext>
                </a:extLst>
              </a:tr>
              <a:tr h="78733">
                <a:tc>
                  <a:txBody>
                    <a:bodyPr/>
                    <a:lstStyle/>
                    <a:p>
                      <a:pPr algn="ctr" fontAlgn="b"/>
                      <a:r>
                        <a:rPr lang="en-US" sz="300" b="1" i="0" u="none" strike="noStrike">
                          <a:solidFill>
                            <a:srgbClr val="FF0000"/>
                          </a:solidFill>
                          <a:effectLst/>
                          <a:latin typeface="Calibri" panose="020F0502020204030204" pitchFamily="34" charset="0"/>
                        </a:rPr>
                        <a:t>1-Mar</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194360692"/>
                  </a:ext>
                </a:extLst>
              </a:tr>
              <a:tr h="78733">
                <a:tc>
                  <a:txBody>
                    <a:bodyPr/>
                    <a:lstStyle/>
                    <a:p>
                      <a:pPr algn="ctr" fontAlgn="b"/>
                      <a:r>
                        <a:rPr lang="en-US" sz="300" b="1" i="0" u="none" strike="noStrike">
                          <a:solidFill>
                            <a:srgbClr val="FF0000"/>
                          </a:solidFill>
                          <a:effectLst/>
                          <a:latin typeface="Calibri" panose="020F0502020204030204" pitchFamily="34" charset="0"/>
                        </a:rPr>
                        <a:t>2-Mar</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208233279"/>
                  </a:ext>
                </a:extLst>
              </a:tr>
              <a:tr h="78733">
                <a:tc>
                  <a:txBody>
                    <a:bodyPr/>
                    <a:lstStyle/>
                    <a:p>
                      <a:pPr algn="ctr" fontAlgn="b"/>
                      <a:r>
                        <a:rPr lang="en-US" sz="300" b="1" i="0" u="none" strike="noStrike">
                          <a:solidFill>
                            <a:srgbClr val="FF0000"/>
                          </a:solidFill>
                          <a:effectLst/>
                          <a:latin typeface="Calibri" panose="020F0502020204030204" pitchFamily="34" charset="0"/>
                        </a:rPr>
                        <a:t>3-Mar</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4287448447"/>
                  </a:ext>
                </a:extLst>
              </a:tr>
              <a:tr h="78733">
                <a:tc>
                  <a:txBody>
                    <a:bodyPr/>
                    <a:lstStyle/>
                    <a:p>
                      <a:pPr algn="ctr" fontAlgn="b"/>
                      <a:r>
                        <a:rPr lang="en-US" sz="300" b="1" i="0" u="none" strike="noStrike">
                          <a:solidFill>
                            <a:srgbClr val="FF0000"/>
                          </a:solidFill>
                          <a:effectLst/>
                          <a:latin typeface="Calibri" panose="020F0502020204030204" pitchFamily="34" charset="0"/>
                        </a:rPr>
                        <a:t>4-Mar</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103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415043812"/>
                  </a:ext>
                </a:extLst>
              </a:tr>
              <a:tr h="78733">
                <a:tc>
                  <a:txBody>
                    <a:bodyPr/>
                    <a:lstStyle/>
                    <a:p>
                      <a:pPr algn="ctr" fontAlgn="b"/>
                      <a:r>
                        <a:rPr lang="en-US" sz="300" b="1" i="0" u="none" strike="noStrike">
                          <a:solidFill>
                            <a:srgbClr val="FF0000"/>
                          </a:solidFill>
                          <a:effectLst/>
                          <a:latin typeface="Calibri" panose="020F0502020204030204" pitchFamily="34" charset="0"/>
                        </a:rPr>
                        <a:t>5-Mar</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26772679"/>
                  </a:ext>
                </a:extLst>
              </a:tr>
              <a:tr h="78733">
                <a:tc>
                  <a:txBody>
                    <a:bodyPr/>
                    <a:lstStyle/>
                    <a:p>
                      <a:pPr algn="ctr" fontAlgn="b"/>
                      <a:r>
                        <a:rPr lang="en-US" sz="300" b="1" i="0" u="none" strike="noStrike">
                          <a:solidFill>
                            <a:srgbClr val="FF0000"/>
                          </a:solidFill>
                          <a:effectLst/>
                          <a:latin typeface="Calibri" panose="020F0502020204030204" pitchFamily="34" charset="0"/>
                        </a:rPr>
                        <a:t>6-Mar</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615635477"/>
                  </a:ext>
                </a:extLst>
              </a:tr>
              <a:tr h="78733">
                <a:tc>
                  <a:txBody>
                    <a:bodyPr/>
                    <a:lstStyle/>
                    <a:p>
                      <a:pPr algn="ctr" fontAlgn="b"/>
                      <a:r>
                        <a:rPr lang="en-US" sz="300" b="1" i="0" u="none" strike="noStrike">
                          <a:solidFill>
                            <a:srgbClr val="FF0000"/>
                          </a:solidFill>
                          <a:effectLst/>
                          <a:latin typeface="Calibri" panose="020F0502020204030204" pitchFamily="34" charset="0"/>
                        </a:rPr>
                        <a:t>7-Mar</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102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086999624"/>
                  </a:ext>
                </a:extLst>
              </a:tr>
              <a:tr h="78733">
                <a:tc>
                  <a:txBody>
                    <a:bodyPr/>
                    <a:lstStyle/>
                    <a:p>
                      <a:pPr algn="ctr" fontAlgn="b"/>
                      <a:r>
                        <a:rPr lang="en-US" sz="300" b="1" i="0" u="none" strike="noStrike">
                          <a:solidFill>
                            <a:srgbClr val="FF0000"/>
                          </a:solidFill>
                          <a:effectLst/>
                          <a:latin typeface="Calibri" panose="020F0502020204030204" pitchFamily="34" charset="0"/>
                        </a:rPr>
                        <a:t>8-Mar</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787590720"/>
                  </a:ext>
                </a:extLst>
              </a:tr>
              <a:tr h="81883">
                <a:tc>
                  <a:txBody>
                    <a:bodyPr/>
                    <a:lstStyle/>
                    <a:p>
                      <a:pPr algn="ctr" fontAlgn="b"/>
                      <a:r>
                        <a:rPr lang="en-US" sz="300" b="1" i="0" u="none" strike="noStrike">
                          <a:solidFill>
                            <a:srgbClr val="FF0000"/>
                          </a:solidFill>
                          <a:effectLst/>
                          <a:latin typeface="Calibri" panose="020F0502020204030204" pitchFamily="34" charset="0"/>
                        </a:rPr>
                        <a:t>9-Mar</a:t>
                      </a:r>
                    </a:p>
                  </a:txBody>
                  <a:tcPr marL="2606" marR="2606" marT="26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99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108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105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107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104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400" b="0" i="0" u="none" strike="noStrike" dirty="0">
                          <a:solidFill>
                            <a:srgbClr val="000000"/>
                          </a:solidFill>
                          <a:effectLst/>
                          <a:latin typeface="Calibri" panose="020F0502020204030204" pitchFamily="34" charset="0"/>
                        </a:rPr>
                        <a:t>          106 </a:t>
                      </a:r>
                    </a:p>
                  </a:txBody>
                  <a:tcPr marL="2606" marR="2606" marT="2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968572798"/>
                  </a:ext>
                </a:extLst>
              </a:tr>
            </a:tbl>
          </a:graphicData>
        </a:graphic>
      </p:graphicFrame>
    </p:spTree>
    <p:extLst>
      <p:ext uri="{BB962C8B-B14F-4D97-AF65-F5344CB8AC3E}">
        <p14:creationId xmlns:p14="http://schemas.microsoft.com/office/powerpoint/2010/main" val="129528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844BD7-04D9-F036-6BB1-9FA57A3C16B5}"/>
              </a:ext>
            </a:extLst>
          </p:cNvPr>
          <p:cNvSpPr>
            <a:spLocks noGrp="1"/>
          </p:cNvSpPr>
          <p:nvPr>
            <p:ph type="body" sz="quarter" idx="11"/>
          </p:nvPr>
        </p:nvSpPr>
        <p:spPr/>
        <p:txBody>
          <a:bodyPr/>
          <a:lstStyle/>
          <a:p>
            <a:r>
              <a:rPr lang="en-US" dirty="0"/>
              <a:t>2024</a:t>
            </a:r>
          </a:p>
        </p:txBody>
      </p:sp>
      <p:sp>
        <p:nvSpPr>
          <p:cNvPr id="3" name="Title 2">
            <a:extLst>
              <a:ext uri="{FF2B5EF4-FFF2-40B4-BE49-F238E27FC236}">
                <a16:creationId xmlns:a16="http://schemas.microsoft.com/office/drawing/2014/main" id="{59EE1972-0EFD-52AB-B7A2-5433093ABC96}"/>
              </a:ext>
            </a:extLst>
          </p:cNvPr>
          <p:cNvSpPr>
            <a:spLocks noGrp="1"/>
          </p:cNvSpPr>
          <p:nvPr>
            <p:ph type="title"/>
          </p:nvPr>
        </p:nvSpPr>
        <p:spPr/>
        <p:txBody>
          <a:bodyPr/>
          <a:lstStyle/>
          <a:p>
            <a:r>
              <a:rPr lang="en-US" dirty="0"/>
              <a:t>GK Spur Road &amp; Mine Site</a:t>
            </a:r>
          </a:p>
        </p:txBody>
      </p:sp>
    </p:spTree>
    <p:extLst>
      <p:ext uri="{BB962C8B-B14F-4D97-AF65-F5344CB8AC3E}">
        <p14:creationId xmlns:p14="http://schemas.microsoft.com/office/powerpoint/2010/main" val="75222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2" cstate="print"/>
            <a:stretch>
              <a:fillRect/>
            </a:stretch>
          </p:blipFill>
          <p:spPr>
            <a:xfrm>
              <a:off x="8300465" y="261366"/>
              <a:ext cx="422147" cy="421373"/>
            </a:xfrm>
            <a:prstGeom prst="rect">
              <a:avLst/>
            </a:prstGeom>
          </p:spPr>
        </p:pic>
      </p:grpSp>
      <p:sp>
        <p:nvSpPr>
          <p:cNvPr id="6" name="object 6"/>
          <p:cNvSpPr txBox="1"/>
          <p:nvPr/>
        </p:nvSpPr>
        <p:spPr>
          <a:xfrm>
            <a:off x="419300" y="995974"/>
            <a:ext cx="4886325" cy="673735"/>
          </a:xfrm>
          <a:prstGeom prst="rect">
            <a:avLst/>
          </a:prstGeom>
        </p:spPr>
        <p:txBody>
          <a:bodyPr vert="horz" wrap="square" lIns="0" tIns="12700" rIns="0" bIns="0" rtlCol="0">
            <a:spAutoFit/>
          </a:bodyPr>
          <a:lstStyle/>
          <a:p>
            <a:pPr marL="192405" marR="5080" indent="-180340">
              <a:lnSpc>
                <a:spcPct val="100000"/>
              </a:lnSpc>
              <a:spcBef>
                <a:spcPts val="100"/>
              </a:spcBef>
              <a:buFont typeface="Arial"/>
              <a:buChar char="•"/>
              <a:tabLst>
                <a:tab pos="192405" algn="l"/>
                <a:tab pos="193040" algn="l"/>
              </a:tabLst>
            </a:pPr>
            <a:r>
              <a:rPr sz="1000" dirty="0">
                <a:solidFill>
                  <a:srgbClr val="131313"/>
                </a:solidFill>
                <a:latin typeface="Franklin Gothic Book"/>
                <a:cs typeface="Franklin Gothic Book"/>
              </a:rPr>
              <a:t>The</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Spur</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road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is</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built</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operated</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by</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De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Beers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Canada</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Inc.</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Mountain</a:t>
            </a:r>
            <a:r>
              <a:rPr sz="1000" spc="-20" dirty="0">
                <a:solidFill>
                  <a:srgbClr val="131313"/>
                </a:solidFill>
                <a:latin typeface="Franklin Gothic Book"/>
                <a:cs typeface="Franklin Gothic Book"/>
              </a:rPr>
              <a:t> </a:t>
            </a:r>
            <a:r>
              <a:rPr sz="1000" spc="-10" dirty="0">
                <a:solidFill>
                  <a:srgbClr val="131313"/>
                </a:solidFill>
                <a:latin typeface="Franklin Gothic Book"/>
                <a:cs typeface="Franklin Gothic Book"/>
              </a:rPr>
              <a:t>Province </a:t>
            </a:r>
            <a:r>
              <a:rPr sz="1000" dirty="0">
                <a:solidFill>
                  <a:srgbClr val="131313"/>
                </a:solidFill>
                <a:latin typeface="Franklin Gothic Book"/>
                <a:cs typeface="Franklin Gothic Book"/>
              </a:rPr>
              <a:t>Diamonds,</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its</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JV</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partner,</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part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of</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Gahcho</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Kué</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mine’s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annual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winter</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road</a:t>
            </a:r>
            <a:r>
              <a:rPr sz="1000" spc="-20" dirty="0">
                <a:solidFill>
                  <a:srgbClr val="131313"/>
                </a:solidFill>
                <a:latin typeface="Franklin Gothic Book"/>
                <a:cs typeface="Franklin Gothic Book"/>
              </a:rPr>
              <a:t> </a:t>
            </a:r>
            <a:r>
              <a:rPr sz="1000" spc="-10" dirty="0">
                <a:solidFill>
                  <a:srgbClr val="131313"/>
                </a:solidFill>
                <a:latin typeface="Franklin Gothic Book"/>
                <a:cs typeface="Franklin Gothic Book"/>
              </a:rPr>
              <a:t>resupply program.</a:t>
            </a:r>
            <a:endParaRPr sz="1000">
              <a:latin typeface="Franklin Gothic Book"/>
              <a:cs typeface="Franklin Gothic Book"/>
            </a:endParaRPr>
          </a:p>
          <a:p>
            <a:pPr marL="192405" indent="-180340">
              <a:lnSpc>
                <a:spcPct val="100000"/>
              </a:lnSpc>
              <a:spcBef>
                <a:spcPts val="300"/>
              </a:spcBef>
              <a:buFont typeface="Arial"/>
              <a:buChar char="•"/>
              <a:tabLst>
                <a:tab pos="192405" algn="l"/>
                <a:tab pos="193040" algn="l"/>
              </a:tabLst>
            </a:pPr>
            <a:r>
              <a:rPr sz="1000" dirty="0">
                <a:solidFill>
                  <a:srgbClr val="131313"/>
                </a:solidFill>
                <a:latin typeface="Franklin Gothic Book"/>
                <a:cs typeface="Franklin Gothic Book"/>
              </a:rPr>
              <a:t>Road</a:t>
            </a:r>
            <a:r>
              <a:rPr sz="1000" spc="-25" dirty="0">
                <a:solidFill>
                  <a:srgbClr val="131313"/>
                </a:solidFill>
                <a:latin typeface="Franklin Gothic Book"/>
                <a:cs typeface="Franklin Gothic Book"/>
              </a:rPr>
              <a:t> </a:t>
            </a:r>
            <a:r>
              <a:rPr sz="1000" spc="-10" dirty="0">
                <a:solidFill>
                  <a:srgbClr val="131313"/>
                </a:solidFill>
                <a:latin typeface="Franklin Gothic Book"/>
                <a:cs typeface="Franklin Gothic Book"/>
              </a:rPr>
              <a:t>access:</a:t>
            </a:r>
            <a:endParaRPr sz="1000">
              <a:latin typeface="Franklin Gothic Book"/>
              <a:cs typeface="Franklin Gothic Book"/>
            </a:endParaRPr>
          </a:p>
        </p:txBody>
      </p:sp>
      <p:sp>
        <p:nvSpPr>
          <p:cNvPr id="7" name="object 7"/>
          <p:cNvSpPr txBox="1"/>
          <p:nvPr/>
        </p:nvSpPr>
        <p:spPr>
          <a:xfrm>
            <a:off x="598370" y="1933996"/>
            <a:ext cx="48260" cy="132715"/>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131313"/>
                </a:solidFill>
                <a:latin typeface="Franklin Gothic Book"/>
                <a:cs typeface="Franklin Gothic Book"/>
              </a:rPr>
              <a:t>-</a:t>
            </a:r>
            <a:endParaRPr sz="700">
              <a:latin typeface="Franklin Gothic Book"/>
              <a:cs typeface="Franklin Gothic Book"/>
            </a:endParaRPr>
          </a:p>
        </p:txBody>
      </p:sp>
      <p:sp>
        <p:nvSpPr>
          <p:cNvPr id="8" name="object 8"/>
          <p:cNvSpPr txBox="1"/>
          <p:nvPr/>
        </p:nvSpPr>
        <p:spPr>
          <a:xfrm>
            <a:off x="598370" y="1682536"/>
            <a:ext cx="4801235" cy="384175"/>
          </a:xfrm>
          <a:prstGeom prst="rect">
            <a:avLst/>
          </a:prstGeom>
        </p:spPr>
        <p:txBody>
          <a:bodyPr vert="horz" wrap="square" lIns="0" tIns="12700" rIns="0" bIns="0" rtlCol="0">
            <a:spAutoFit/>
          </a:bodyPr>
          <a:lstStyle/>
          <a:p>
            <a:pPr marL="227329" marR="5080" indent="-215265">
              <a:lnSpc>
                <a:spcPct val="100000"/>
              </a:lnSpc>
              <a:spcBef>
                <a:spcPts val="100"/>
              </a:spcBef>
              <a:tabLst>
                <a:tab pos="227329" algn="l"/>
              </a:tabLst>
            </a:pPr>
            <a:r>
              <a:rPr sz="700" spc="-50" dirty="0">
                <a:solidFill>
                  <a:srgbClr val="131313"/>
                </a:solidFill>
                <a:latin typeface="Franklin Gothic Book"/>
                <a:cs typeface="Franklin Gothic Book"/>
              </a:rPr>
              <a:t>-</a:t>
            </a:r>
            <a:r>
              <a:rPr sz="700" dirty="0">
                <a:solidFill>
                  <a:srgbClr val="131313"/>
                </a:solidFill>
                <a:latin typeface="Franklin Gothic Book"/>
                <a:cs typeface="Franklin Gothic Book"/>
              </a:rPr>
              <a:t>	Access</a:t>
            </a:r>
            <a:r>
              <a:rPr sz="700" spc="-30" dirty="0">
                <a:solidFill>
                  <a:srgbClr val="131313"/>
                </a:solidFill>
                <a:latin typeface="Franklin Gothic Book"/>
                <a:cs typeface="Franklin Gothic Book"/>
              </a:rPr>
              <a:t> </a:t>
            </a:r>
            <a:r>
              <a:rPr sz="700" dirty="0">
                <a:solidFill>
                  <a:srgbClr val="131313"/>
                </a:solidFill>
                <a:latin typeface="Franklin Gothic Book"/>
                <a:cs typeface="Franklin Gothic Book"/>
              </a:rPr>
              <a:t>to</a:t>
            </a:r>
            <a:r>
              <a:rPr sz="700" spc="-15" dirty="0">
                <a:solidFill>
                  <a:srgbClr val="131313"/>
                </a:solidFill>
                <a:latin typeface="Franklin Gothic Book"/>
                <a:cs typeface="Franklin Gothic Book"/>
              </a:rPr>
              <a:t> </a:t>
            </a:r>
            <a:r>
              <a:rPr sz="700" dirty="0">
                <a:solidFill>
                  <a:srgbClr val="131313"/>
                </a:solidFill>
                <a:latin typeface="Franklin Gothic Book"/>
                <a:cs typeface="Franklin Gothic Book"/>
              </a:rPr>
              <a:t>the</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Spur</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Road</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is</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from</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the</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TCWR</a:t>
            </a:r>
            <a:r>
              <a:rPr sz="700" spc="-25" dirty="0">
                <a:solidFill>
                  <a:srgbClr val="131313"/>
                </a:solidFill>
                <a:latin typeface="Franklin Gothic Book"/>
                <a:cs typeface="Franklin Gothic Book"/>
              </a:rPr>
              <a:t> </a:t>
            </a:r>
            <a:r>
              <a:rPr sz="700" dirty="0">
                <a:solidFill>
                  <a:srgbClr val="131313"/>
                </a:solidFill>
                <a:latin typeface="Franklin Gothic Book"/>
                <a:cs typeface="Franklin Gothic Book"/>
              </a:rPr>
              <a:t>at</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approximately</a:t>
            </a:r>
            <a:r>
              <a:rPr sz="700" spc="-5" dirty="0">
                <a:solidFill>
                  <a:srgbClr val="131313"/>
                </a:solidFill>
                <a:latin typeface="Franklin Gothic Book"/>
                <a:cs typeface="Franklin Gothic Book"/>
              </a:rPr>
              <a:t> </a:t>
            </a:r>
            <a:r>
              <a:rPr sz="700" dirty="0">
                <a:solidFill>
                  <a:srgbClr val="131313"/>
                </a:solidFill>
                <a:latin typeface="Franklin Gothic Book"/>
                <a:cs typeface="Franklin Gothic Book"/>
              </a:rPr>
              <a:t>KM</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295.</a:t>
            </a:r>
            <a:r>
              <a:rPr sz="700" spc="-15" dirty="0">
                <a:solidFill>
                  <a:srgbClr val="131313"/>
                </a:solidFill>
                <a:latin typeface="Franklin Gothic Book"/>
                <a:cs typeface="Franklin Gothic Book"/>
              </a:rPr>
              <a:t> </a:t>
            </a:r>
            <a:r>
              <a:rPr sz="700" dirty="0">
                <a:solidFill>
                  <a:srgbClr val="131313"/>
                </a:solidFill>
                <a:latin typeface="Franklin Gothic Book"/>
                <a:cs typeface="Franklin Gothic Book"/>
              </a:rPr>
              <a:t>It</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begins</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at</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MacKay</a:t>
            </a:r>
            <a:r>
              <a:rPr sz="700" spc="-25" dirty="0">
                <a:solidFill>
                  <a:srgbClr val="131313"/>
                </a:solidFill>
                <a:latin typeface="Franklin Gothic Book"/>
                <a:cs typeface="Franklin Gothic Book"/>
              </a:rPr>
              <a:t> </a:t>
            </a:r>
            <a:r>
              <a:rPr sz="700" dirty="0">
                <a:solidFill>
                  <a:srgbClr val="131313"/>
                </a:solidFill>
                <a:latin typeface="Franklin Gothic Book"/>
                <a:cs typeface="Franklin Gothic Book"/>
              </a:rPr>
              <a:t>Lake</a:t>
            </a:r>
            <a:r>
              <a:rPr sz="700" spc="-15" dirty="0">
                <a:solidFill>
                  <a:srgbClr val="131313"/>
                </a:solidFill>
                <a:latin typeface="Franklin Gothic Book"/>
                <a:cs typeface="Franklin Gothic Book"/>
              </a:rPr>
              <a:t> </a:t>
            </a:r>
            <a:r>
              <a:rPr sz="700" dirty="0">
                <a:solidFill>
                  <a:srgbClr val="131313"/>
                </a:solidFill>
                <a:latin typeface="Franklin Gothic Book"/>
                <a:cs typeface="Franklin Gothic Book"/>
              </a:rPr>
              <a:t>and</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ends</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at</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Kennady</a:t>
            </a:r>
            <a:r>
              <a:rPr sz="700" spc="-20" dirty="0">
                <a:solidFill>
                  <a:srgbClr val="131313"/>
                </a:solidFill>
                <a:latin typeface="Franklin Gothic Book"/>
                <a:cs typeface="Franklin Gothic Book"/>
              </a:rPr>
              <a:t> Lake</a:t>
            </a:r>
            <a:r>
              <a:rPr sz="700" spc="500" dirty="0">
                <a:solidFill>
                  <a:srgbClr val="131313"/>
                </a:solidFill>
                <a:latin typeface="Franklin Gothic Book"/>
                <a:cs typeface="Franklin Gothic Book"/>
              </a:rPr>
              <a:t> </a:t>
            </a:r>
            <a:r>
              <a:rPr sz="700" dirty="0">
                <a:solidFill>
                  <a:srgbClr val="131313"/>
                </a:solidFill>
                <a:latin typeface="Franklin Gothic Book"/>
                <a:cs typeface="Franklin Gothic Book"/>
              </a:rPr>
              <a:t>near</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the</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Mine</a:t>
            </a:r>
            <a:r>
              <a:rPr sz="700" spc="-15" dirty="0">
                <a:solidFill>
                  <a:srgbClr val="131313"/>
                </a:solidFill>
                <a:latin typeface="Franklin Gothic Book"/>
                <a:cs typeface="Franklin Gothic Book"/>
              </a:rPr>
              <a:t> </a:t>
            </a:r>
            <a:r>
              <a:rPr sz="700" spc="-10" dirty="0">
                <a:solidFill>
                  <a:srgbClr val="131313"/>
                </a:solidFill>
                <a:latin typeface="Franklin Gothic Book"/>
                <a:cs typeface="Franklin Gothic Book"/>
              </a:rPr>
              <a:t>site.</a:t>
            </a:r>
            <a:endParaRPr sz="700">
              <a:latin typeface="Franklin Gothic Book"/>
              <a:cs typeface="Franklin Gothic Book"/>
            </a:endParaRPr>
          </a:p>
          <a:p>
            <a:pPr marL="227329">
              <a:lnSpc>
                <a:spcPct val="100000"/>
              </a:lnSpc>
              <a:spcBef>
                <a:spcPts val="300"/>
              </a:spcBef>
            </a:pPr>
            <a:r>
              <a:rPr sz="700" dirty="0">
                <a:solidFill>
                  <a:srgbClr val="131313"/>
                </a:solidFill>
                <a:latin typeface="Franklin Gothic Book"/>
                <a:cs typeface="Franklin Gothic Book"/>
              </a:rPr>
              <a:t>Spur</a:t>
            </a:r>
            <a:r>
              <a:rPr sz="700" spc="-30" dirty="0">
                <a:solidFill>
                  <a:srgbClr val="131313"/>
                </a:solidFill>
                <a:latin typeface="Franklin Gothic Book"/>
                <a:cs typeface="Franklin Gothic Book"/>
              </a:rPr>
              <a:t> </a:t>
            </a:r>
            <a:r>
              <a:rPr sz="700" dirty="0">
                <a:solidFill>
                  <a:srgbClr val="131313"/>
                </a:solidFill>
                <a:latin typeface="Franklin Gothic Book"/>
                <a:cs typeface="Franklin Gothic Book"/>
              </a:rPr>
              <a:t>Road</a:t>
            </a:r>
            <a:r>
              <a:rPr sz="700" spc="-15" dirty="0">
                <a:solidFill>
                  <a:srgbClr val="131313"/>
                </a:solidFill>
                <a:latin typeface="Franklin Gothic Book"/>
                <a:cs typeface="Franklin Gothic Book"/>
              </a:rPr>
              <a:t> </a:t>
            </a:r>
            <a:r>
              <a:rPr sz="700" spc="-10" dirty="0">
                <a:solidFill>
                  <a:srgbClr val="131313"/>
                </a:solidFill>
                <a:latin typeface="Franklin Gothic Book"/>
                <a:cs typeface="Franklin Gothic Book"/>
              </a:rPr>
              <a:t>Facts:</a:t>
            </a:r>
            <a:endParaRPr sz="700">
              <a:latin typeface="Franklin Gothic Book"/>
              <a:cs typeface="Franklin Gothic Book"/>
            </a:endParaRPr>
          </a:p>
        </p:txBody>
      </p:sp>
      <p:sp>
        <p:nvSpPr>
          <p:cNvPr id="9" name="object 9"/>
          <p:cNvSpPr txBox="1"/>
          <p:nvPr/>
        </p:nvSpPr>
        <p:spPr>
          <a:xfrm>
            <a:off x="775916" y="2041438"/>
            <a:ext cx="988694" cy="802640"/>
          </a:xfrm>
          <a:prstGeom prst="rect">
            <a:avLst/>
          </a:prstGeom>
        </p:spPr>
        <p:txBody>
          <a:bodyPr vert="horz" wrap="square" lIns="0" tIns="50800" rIns="0" bIns="0" rtlCol="0">
            <a:spAutoFit/>
          </a:bodyPr>
          <a:lstStyle/>
          <a:p>
            <a:pPr marL="227329" indent="-215265">
              <a:lnSpc>
                <a:spcPct val="100000"/>
              </a:lnSpc>
              <a:spcBef>
                <a:spcPts val="400"/>
              </a:spcBef>
              <a:buFont typeface="Arial"/>
              <a:buChar char="•"/>
              <a:tabLst>
                <a:tab pos="227329" algn="l"/>
                <a:tab pos="227965" algn="l"/>
              </a:tabLst>
            </a:pPr>
            <a:r>
              <a:rPr sz="600" spc="-10" dirty="0">
                <a:solidFill>
                  <a:srgbClr val="131313"/>
                </a:solidFill>
                <a:latin typeface="Franklin Gothic Book"/>
                <a:cs typeface="Franklin Gothic Book"/>
              </a:rPr>
              <a:t>Distance:</a:t>
            </a:r>
            <a:endParaRPr sz="600">
              <a:latin typeface="Franklin Gothic Book"/>
              <a:cs typeface="Franklin Gothic Book"/>
            </a:endParaRPr>
          </a:p>
          <a:p>
            <a:pPr marL="227329" indent="-215265">
              <a:lnSpc>
                <a:spcPct val="100000"/>
              </a:lnSpc>
              <a:spcBef>
                <a:spcPts val="300"/>
              </a:spcBef>
              <a:buFont typeface="Arial"/>
              <a:buChar char="•"/>
              <a:tabLst>
                <a:tab pos="227329" algn="l"/>
                <a:tab pos="227965" algn="l"/>
              </a:tabLst>
            </a:pPr>
            <a:r>
              <a:rPr sz="600" dirty="0">
                <a:solidFill>
                  <a:srgbClr val="131313"/>
                </a:solidFill>
                <a:latin typeface="Franklin Gothic Book"/>
                <a:cs typeface="Franklin Gothic Book"/>
              </a:rPr>
              <a:t>#</a:t>
            </a:r>
            <a:r>
              <a:rPr sz="600" spc="-5" dirty="0">
                <a:solidFill>
                  <a:srgbClr val="131313"/>
                </a:solidFill>
                <a:latin typeface="Franklin Gothic Book"/>
                <a:cs typeface="Franklin Gothic Book"/>
              </a:rPr>
              <a:t> </a:t>
            </a:r>
            <a:r>
              <a:rPr sz="600" dirty="0">
                <a:solidFill>
                  <a:srgbClr val="131313"/>
                </a:solidFill>
                <a:latin typeface="Franklin Gothic Book"/>
                <a:cs typeface="Franklin Gothic Book"/>
              </a:rPr>
              <a:t>of </a:t>
            </a:r>
            <a:r>
              <a:rPr sz="600" spc="-10" dirty="0">
                <a:solidFill>
                  <a:srgbClr val="131313"/>
                </a:solidFill>
                <a:latin typeface="Franklin Gothic Book"/>
                <a:cs typeface="Franklin Gothic Book"/>
              </a:rPr>
              <a:t>portages:</a:t>
            </a:r>
            <a:endParaRPr sz="600">
              <a:latin typeface="Franklin Gothic Book"/>
              <a:cs typeface="Franklin Gothic Book"/>
            </a:endParaRPr>
          </a:p>
          <a:p>
            <a:pPr marL="227329" indent="-215265">
              <a:lnSpc>
                <a:spcPct val="100000"/>
              </a:lnSpc>
              <a:spcBef>
                <a:spcPts val="300"/>
              </a:spcBef>
              <a:buFont typeface="Arial"/>
              <a:buChar char="•"/>
              <a:tabLst>
                <a:tab pos="227329" algn="l"/>
                <a:tab pos="227965" algn="l"/>
              </a:tabLst>
            </a:pPr>
            <a:r>
              <a:rPr sz="600" dirty="0">
                <a:solidFill>
                  <a:srgbClr val="131313"/>
                </a:solidFill>
                <a:latin typeface="Franklin Gothic Book"/>
                <a:cs typeface="Franklin Gothic Book"/>
              </a:rPr>
              <a:t>Snowpack</a:t>
            </a:r>
            <a:r>
              <a:rPr sz="600" spc="-20" dirty="0">
                <a:solidFill>
                  <a:srgbClr val="131313"/>
                </a:solidFill>
                <a:latin typeface="Franklin Gothic Book"/>
                <a:cs typeface="Franklin Gothic Book"/>
              </a:rPr>
              <a:t> </a:t>
            </a:r>
            <a:r>
              <a:rPr sz="600" dirty="0">
                <a:solidFill>
                  <a:srgbClr val="131313"/>
                </a:solidFill>
                <a:latin typeface="Franklin Gothic Book"/>
                <a:cs typeface="Franklin Gothic Book"/>
              </a:rPr>
              <a:t>on</a:t>
            </a:r>
            <a:r>
              <a:rPr sz="600" spc="-5" dirty="0">
                <a:solidFill>
                  <a:srgbClr val="131313"/>
                </a:solidFill>
                <a:latin typeface="Franklin Gothic Book"/>
                <a:cs typeface="Franklin Gothic Book"/>
              </a:rPr>
              <a:t> </a:t>
            </a:r>
            <a:r>
              <a:rPr sz="600" spc="-10" dirty="0">
                <a:solidFill>
                  <a:srgbClr val="131313"/>
                </a:solidFill>
                <a:latin typeface="Franklin Gothic Book"/>
                <a:cs typeface="Franklin Gothic Book"/>
              </a:rPr>
              <a:t>portages:</a:t>
            </a:r>
            <a:endParaRPr sz="600">
              <a:latin typeface="Franklin Gothic Book"/>
              <a:cs typeface="Franklin Gothic Book"/>
            </a:endParaRPr>
          </a:p>
          <a:p>
            <a:pPr marL="227329" indent="-215265">
              <a:lnSpc>
                <a:spcPct val="100000"/>
              </a:lnSpc>
              <a:spcBef>
                <a:spcPts val="300"/>
              </a:spcBef>
              <a:buFont typeface="Arial"/>
              <a:buChar char="•"/>
              <a:tabLst>
                <a:tab pos="227329" algn="l"/>
                <a:tab pos="227965" algn="l"/>
              </a:tabLst>
            </a:pPr>
            <a:r>
              <a:rPr sz="600" dirty="0">
                <a:solidFill>
                  <a:srgbClr val="131313"/>
                </a:solidFill>
                <a:latin typeface="Franklin Gothic Book"/>
                <a:cs typeface="Franklin Gothic Book"/>
              </a:rPr>
              <a:t>Target</a:t>
            </a:r>
            <a:r>
              <a:rPr sz="600" spc="-10" dirty="0">
                <a:solidFill>
                  <a:srgbClr val="131313"/>
                </a:solidFill>
                <a:latin typeface="Franklin Gothic Book"/>
                <a:cs typeface="Franklin Gothic Book"/>
              </a:rPr>
              <a:t> </a:t>
            </a:r>
            <a:r>
              <a:rPr sz="600" dirty="0">
                <a:solidFill>
                  <a:srgbClr val="131313"/>
                </a:solidFill>
                <a:latin typeface="Franklin Gothic Book"/>
                <a:cs typeface="Franklin Gothic Book"/>
              </a:rPr>
              <a:t>portage </a:t>
            </a:r>
            <a:r>
              <a:rPr sz="600" spc="-10" dirty="0">
                <a:solidFill>
                  <a:srgbClr val="131313"/>
                </a:solidFill>
                <a:latin typeface="Franklin Gothic Book"/>
                <a:cs typeface="Franklin Gothic Book"/>
              </a:rPr>
              <a:t>width:</a:t>
            </a:r>
            <a:endParaRPr sz="600">
              <a:latin typeface="Franklin Gothic Book"/>
              <a:cs typeface="Franklin Gothic Book"/>
            </a:endParaRPr>
          </a:p>
          <a:p>
            <a:pPr marL="227329" indent="-215265">
              <a:lnSpc>
                <a:spcPct val="100000"/>
              </a:lnSpc>
              <a:spcBef>
                <a:spcPts val="300"/>
              </a:spcBef>
              <a:buFont typeface="Arial"/>
              <a:buChar char="•"/>
              <a:tabLst>
                <a:tab pos="227329" algn="l"/>
                <a:tab pos="227965" algn="l"/>
              </a:tabLst>
            </a:pPr>
            <a:r>
              <a:rPr sz="600" dirty="0">
                <a:solidFill>
                  <a:srgbClr val="131313"/>
                </a:solidFill>
                <a:latin typeface="Franklin Gothic Book"/>
                <a:cs typeface="Franklin Gothic Book"/>
              </a:rPr>
              <a:t>Target</a:t>
            </a:r>
            <a:r>
              <a:rPr sz="600" spc="-20" dirty="0">
                <a:solidFill>
                  <a:srgbClr val="131313"/>
                </a:solidFill>
                <a:latin typeface="Franklin Gothic Book"/>
                <a:cs typeface="Franklin Gothic Book"/>
              </a:rPr>
              <a:t> </a:t>
            </a:r>
            <a:r>
              <a:rPr sz="600" dirty="0">
                <a:solidFill>
                  <a:srgbClr val="131313"/>
                </a:solidFill>
                <a:latin typeface="Franklin Gothic Book"/>
                <a:cs typeface="Franklin Gothic Book"/>
              </a:rPr>
              <a:t>lake</a:t>
            </a:r>
            <a:r>
              <a:rPr sz="600" spc="-15" dirty="0">
                <a:solidFill>
                  <a:srgbClr val="131313"/>
                </a:solidFill>
                <a:latin typeface="Franklin Gothic Book"/>
                <a:cs typeface="Franklin Gothic Book"/>
              </a:rPr>
              <a:t> </a:t>
            </a:r>
            <a:r>
              <a:rPr sz="600" spc="-10" dirty="0">
                <a:solidFill>
                  <a:srgbClr val="131313"/>
                </a:solidFill>
                <a:latin typeface="Franklin Gothic Book"/>
                <a:cs typeface="Franklin Gothic Book"/>
              </a:rPr>
              <a:t>width:</a:t>
            </a:r>
            <a:endParaRPr sz="600">
              <a:latin typeface="Franklin Gothic Book"/>
              <a:cs typeface="Franklin Gothic Book"/>
            </a:endParaRPr>
          </a:p>
          <a:p>
            <a:pPr marL="227329" indent="-215265">
              <a:lnSpc>
                <a:spcPct val="100000"/>
              </a:lnSpc>
              <a:spcBef>
                <a:spcPts val="300"/>
              </a:spcBef>
              <a:buFont typeface="Arial"/>
              <a:buChar char="•"/>
              <a:tabLst>
                <a:tab pos="227329" algn="l"/>
                <a:tab pos="227965" algn="l"/>
              </a:tabLst>
            </a:pPr>
            <a:r>
              <a:rPr sz="600" dirty="0">
                <a:solidFill>
                  <a:srgbClr val="131313"/>
                </a:solidFill>
                <a:latin typeface="Franklin Gothic Book"/>
                <a:cs typeface="Franklin Gothic Book"/>
              </a:rPr>
              <a:t>Operating</a:t>
            </a:r>
            <a:r>
              <a:rPr sz="600" spc="-20" dirty="0">
                <a:solidFill>
                  <a:srgbClr val="131313"/>
                </a:solidFill>
                <a:latin typeface="Franklin Gothic Book"/>
                <a:cs typeface="Franklin Gothic Book"/>
              </a:rPr>
              <a:t> </a:t>
            </a:r>
            <a:r>
              <a:rPr sz="600" spc="-10" dirty="0">
                <a:solidFill>
                  <a:srgbClr val="131313"/>
                </a:solidFill>
                <a:latin typeface="Franklin Gothic Book"/>
                <a:cs typeface="Franklin Gothic Book"/>
              </a:rPr>
              <a:t>season:</a:t>
            </a:r>
            <a:endParaRPr sz="600">
              <a:latin typeface="Franklin Gothic Book"/>
              <a:cs typeface="Franklin Gothic Book"/>
            </a:endParaRPr>
          </a:p>
        </p:txBody>
      </p:sp>
      <p:sp>
        <p:nvSpPr>
          <p:cNvPr id="10" name="object 10"/>
          <p:cNvSpPr txBox="1"/>
          <p:nvPr/>
        </p:nvSpPr>
        <p:spPr>
          <a:xfrm>
            <a:off x="2248100" y="2041438"/>
            <a:ext cx="1144270" cy="802640"/>
          </a:xfrm>
          <a:prstGeom prst="rect">
            <a:avLst/>
          </a:prstGeom>
        </p:spPr>
        <p:txBody>
          <a:bodyPr vert="horz" wrap="square" lIns="0" tIns="50800" rIns="0" bIns="0" rtlCol="0">
            <a:spAutoFit/>
          </a:bodyPr>
          <a:lstStyle/>
          <a:p>
            <a:pPr marL="12700">
              <a:lnSpc>
                <a:spcPct val="100000"/>
              </a:lnSpc>
              <a:spcBef>
                <a:spcPts val="400"/>
              </a:spcBef>
            </a:pPr>
            <a:r>
              <a:rPr sz="600" dirty="0">
                <a:solidFill>
                  <a:srgbClr val="131313"/>
                </a:solidFill>
                <a:latin typeface="Franklin Gothic Book"/>
                <a:cs typeface="Franklin Gothic Book"/>
              </a:rPr>
              <a:t>120</a:t>
            </a:r>
            <a:r>
              <a:rPr sz="600" spc="-25" dirty="0">
                <a:solidFill>
                  <a:srgbClr val="131313"/>
                </a:solidFill>
                <a:latin typeface="Franklin Gothic Book"/>
                <a:cs typeface="Franklin Gothic Book"/>
              </a:rPr>
              <a:t> </a:t>
            </a:r>
            <a:r>
              <a:rPr sz="600" dirty="0">
                <a:solidFill>
                  <a:srgbClr val="131313"/>
                </a:solidFill>
                <a:latin typeface="Franklin Gothic Book"/>
                <a:cs typeface="Franklin Gothic Book"/>
              </a:rPr>
              <a:t>km</a:t>
            </a:r>
            <a:r>
              <a:rPr sz="600" spc="-10" dirty="0">
                <a:solidFill>
                  <a:srgbClr val="131313"/>
                </a:solidFill>
                <a:latin typeface="Franklin Gothic Book"/>
                <a:cs typeface="Franklin Gothic Book"/>
              </a:rPr>
              <a:t> </a:t>
            </a:r>
            <a:r>
              <a:rPr sz="600" dirty="0">
                <a:solidFill>
                  <a:srgbClr val="131313"/>
                </a:solidFill>
                <a:latin typeface="Franklin Gothic Book"/>
                <a:cs typeface="Franklin Gothic Book"/>
              </a:rPr>
              <a:t>long</a:t>
            </a:r>
            <a:r>
              <a:rPr sz="600" spc="5" dirty="0">
                <a:solidFill>
                  <a:srgbClr val="131313"/>
                </a:solidFill>
                <a:latin typeface="Franklin Gothic Book"/>
                <a:cs typeface="Franklin Gothic Book"/>
              </a:rPr>
              <a:t> </a:t>
            </a:r>
            <a:r>
              <a:rPr sz="600" spc="-10" dirty="0">
                <a:solidFill>
                  <a:srgbClr val="131313"/>
                </a:solidFill>
                <a:latin typeface="Franklin Gothic Book"/>
                <a:cs typeface="Franklin Gothic Book"/>
              </a:rPr>
              <a:t>(approx.)</a:t>
            </a:r>
            <a:endParaRPr sz="600">
              <a:latin typeface="Franklin Gothic Book"/>
              <a:cs typeface="Franklin Gothic Book"/>
            </a:endParaRPr>
          </a:p>
          <a:p>
            <a:pPr marL="469900">
              <a:lnSpc>
                <a:spcPct val="100000"/>
              </a:lnSpc>
              <a:spcBef>
                <a:spcPts val="300"/>
              </a:spcBef>
            </a:pPr>
            <a:r>
              <a:rPr sz="600" dirty="0">
                <a:solidFill>
                  <a:srgbClr val="131313"/>
                </a:solidFill>
                <a:latin typeface="Franklin Gothic Book"/>
                <a:cs typeface="Franklin Gothic Book"/>
              </a:rPr>
              <a:t>28</a:t>
            </a:r>
            <a:r>
              <a:rPr sz="600" spc="-15" dirty="0">
                <a:solidFill>
                  <a:srgbClr val="131313"/>
                </a:solidFill>
                <a:latin typeface="Franklin Gothic Book"/>
                <a:cs typeface="Franklin Gothic Book"/>
              </a:rPr>
              <a:t> </a:t>
            </a:r>
            <a:r>
              <a:rPr sz="600" dirty="0">
                <a:solidFill>
                  <a:srgbClr val="131313"/>
                </a:solidFill>
                <a:latin typeface="Franklin Gothic Book"/>
                <a:cs typeface="Franklin Gothic Book"/>
              </a:rPr>
              <a:t>portages (14</a:t>
            </a:r>
            <a:r>
              <a:rPr sz="600" spc="-20" dirty="0">
                <a:solidFill>
                  <a:srgbClr val="131313"/>
                </a:solidFill>
                <a:latin typeface="Franklin Gothic Book"/>
                <a:cs typeface="Franklin Gothic Book"/>
              </a:rPr>
              <a:t> </a:t>
            </a:r>
            <a:r>
              <a:rPr sz="600" spc="-25" dirty="0">
                <a:solidFill>
                  <a:srgbClr val="131313"/>
                </a:solidFill>
                <a:latin typeface="Franklin Gothic Book"/>
                <a:cs typeface="Franklin Gothic Book"/>
              </a:rPr>
              <a:t>km)</a:t>
            </a:r>
            <a:endParaRPr sz="600">
              <a:latin typeface="Franklin Gothic Book"/>
              <a:cs typeface="Franklin Gothic Book"/>
            </a:endParaRPr>
          </a:p>
          <a:p>
            <a:pPr marL="12700">
              <a:lnSpc>
                <a:spcPct val="100000"/>
              </a:lnSpc>
              <a:spcBef>
                <a:spcPts val="300"/>
              </a:spcBef>
            </a:pPr>
            <a:r>
              <a:rPr sz="600" spc="-10" dirty="0">
                <a:solidFill>
                  <a:srgbClr val="131313"/>
                </a:solidFill>
                <a:latin typeface="Franklin Gothic Book"/>
                <a:cs typeface="Franklin Gothic Book"/>
              </a:rPr>
              <a:t>&gt;10cm</a:t>
            </a:r>
            <a:endParaRPr sz="600">
              <a:latin typeface="Franklin Gothic Book"/>
              <a:cs typeface="Franklin Gothic Book"/>
            </a:endParaRPr>
          </a:p>
          <a:p>
            <a:pPr marL="469900">
              <a:lnSpc>
                <a:spcPct val="100000"/>
              </a:lnSpc>
              <a:spcBef>
                <a:spcPts val="300"/>
              </a:spcBef>
            </a:pPr>
            <a:r>
              <a:rPr sz="600" dirty="0">
                <a:solidFill>
                  <a:srgbClr val="131313"/>
                </a:solidFill>
                <a:latin typeface="Franklin Gothic Book"/>
                <a:cs typeface="Franklin Gothic Book"/>
              </a:rPr>
              <a:t>10</a:t>
            </a:r>
            <a:r>
              <a:rPr sz="600" spc="-5" dirty="0">
                <a:solidFill>
                  <a:srgbClr val="131313"/>
                </a:solidFill>
                <a:latin typeface="Franklin Gothic Book"/>
                <a:cs typeface="Franklin Gothic Book"/>
              </a:rPr>
              <a:t> </a:t>
            </a:r>
            <a:r>
              <a:rPr sz="600" spc="-50" dirty="0">
                <a:solidFill>
                  <a:srgbClr val="131313"/>
                </a:solidFill>
                <a:latin typeface="Franklin Gothic Book"/>
                <a:cs typeface="Franklin Gothic Book"/>
              </a:rPr>
              <a:t>m</a:t>
            </a:r>
            <a:endParaRPr sz="600">
              <a:latin typeface="Franklin Gothic Book"/>
              <a:cs typeface="Franklin Gothic Book"/>
            </a:endParaRPr>
          </a:p>
          <a:p>
            <a:pPr marL="469900">
              <a:lnSpc>
                <a:spcPct val="100000"/>
              </a:lnSpc>
              <a:spcBef>
                <a:spcPts val="300"/>
              </a:spcBef>
            </a:pPr>
            <a:r>
              <a:rPr sz="600" dirty="0">
                <a:solidFill>
                  <a:srgbClr val="131313"/>
                </a:solidFill>
                <a:latin typeface="Franklin Gothic Book"/>
                <a:cs typeface="Franklin Gothic Book"/>
              </a:rPr>
              <a:t>40</a:t>
            </a:r>
            <a:r>
              <a:rPr sz="600" spc="-5" dirty="0">
                <a:solidFill>
                  <a:srgbClr val="131313"/>
                </a:solidFill>
                <a:latin typeface="Franklin Gothic Book"/>
                <a:cs typeface="Franklin Gothic Book"/>
              </a:rPr>
              <a:t> </a:t>
            </a:r>
            <a:r>
              <a:rPr sz="600" spc="-50" dirty="0">
                <a:solidFill>
                  <a:srgbClr val="131313"/>
                </a:solidFill>
                <a:latin typeface="Franklin Gothic Book"/>
                <a:cs typeface="Franklin Gothic Book"/>
              </a:rPr>
              <a:t>m</a:t>
            </a:r>
            <a:endParaRPr sz="600">
              <a:latin typeface="Franklin Gothic Book"/>
              <a:cs typeface="Franklin Gothic Book"/>
            </a:endParaRPr>
          </a:p>
          <a:p>
            <a:pPr marL="469900">
              <a:lnSpc>
                <a:spcPct val="100000"/>
              </a:lnSpc>
              <a:spcBef>
                <a:spcPts val="300"/>
              </a:spcBef>
            </a:pPr>
            <a:r>
              <a:rPr sz="600" dirty="0">
                <a:solidFill>
                  <a:srgbClr val="131313"/>
                </a:solidFill>
                <a:latin typeface="Franklin Gothic Book"/>
                <a:cs typeface="Franklin Gothic Book"/>
              </a:rPr>
              <a:t>February</a:t>
            </a:r>
            <a:r>
              <a:rPr sz="600" spc="-10" dirty="0">
                <a:solidFill>
                  <a:srgbClr val="131313"/>
                </a:solidFill>
                <a:latin typeface="Franklin Gothic Book"/>
                <a:cs typeface="Franklin Gothic Book"/>
              </a:rPr>
              <a:t> </a:t>
            </a:r>
            <a:r>
              <a:rPr sz="600" dirty="0">
                <a:solidFill>
                  <a:srgbClr val="131313"/>
                </a:solidFill>
                <a:latin typeface="Franklin Gothic Book"/>
                <a:cs typeface="Franklin Gothic Book"/>
              </a:rPr>
              <a:t>to</a:t>
            </a:r>
            <a:r>
              <a:rPr sz="600" spc="-5" dirty="0">
                <a:solidFill>
                  <a:srgbClr val="131313"/>
                </a:solidFill>
                <a:latin typeface="Franklin Gothic Book"/>
                <a:cs typeface="Franklin Gothic Book"/>
              </a:rPr>
              <a:t> </a:t>
            </a:r>
            <a:r>
              <a:rPr sz="600" spc="-20" dirty="0">
                <a:solidFill>
                  <a:srgbClr val="131313"/>
                </a:solidFill>
                <a:latin typeface="Franklin Gothic Book"/>
                <a:cs typeface="Franklin Gothic Book"/>
              </a:rPr>
              <a:t>March</a:t>
            </a:r>
            <a:endParaRPr sz="600">
              <a:latin typeface="Franklin Gothic Book"/>
              <a:cs typeface="Franklin Gothic Book"/>
            </a:endParaRPr>
          </a:p>
        </p:txBody>
      </p:sp>
      <p:sp>
        <p:nvSpPr>
          <p:cNvPr id="11" name="object 11"/>
          <p:cNvSpPr txBox="1"/>
          <p:nvPr/>
        </p:nvSpPr>
        <p:spPr>
          <a:xfrm>
            <a:off x="598370" y="3046516"/>
            <a:ext cx="48260" cy="132715"/>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131313"/>
                </a:solidFill>
                <a:latin typeface="Franklin Gothic Book"/>
                <a:cs typeface="Franklin Gothic Book"/>
              </a:rPr>
              <a:t>-</a:t>
            </a:r>
            <a:endParaRPr sz="700">
              <a:latin typeface="Franklin Gothic Book"/>
              <a:cs typeface="Franklin Gothic Book"/>
            </a:endParaRPr>
          </a:p>
        </p:txBody>
      </p:sp>
      <p:sp>
        <p:nvSpPr>
          <p:cNvPr id="12" name="object 12"/>
          <p:cNvSpPr txBox="1"/>
          <p:nvPr/>
        </p:nvSpPr>
        <p:spPr>
          <a:xfrm>
            <a:off x="419300" y="2800219"/>
            <a:ext cx="4290060" cy="714375"/>
          </a:xfrm>
          <a:prstGeom prst="rect">
            <a:avLst/>
          </a:prstGeom>
        </p:spPr>
        <p:txBody>
          <a:bodyPr vert="horz" wrap="square" lIns="0" tIns="67945" rIns="0" bIns="0" rtlCol="0">
            <a:spAutoFit/>
          </a:bodyPr>
          <a:lstStyle/>
          <a:p>
            <a:pPr marL="227329" indent="-215265">
              <a:lnSpc>
                <a:spcPct val="100000"/>
              </a:lnSpc>
              <a:spcBef>
                <a:spcPts val="535"/>
              </a:spcBef>
              <a:buFont typeface="Arial"/>
              <a:buChar char="•"/>
              <a:tabLst>
                <a:tab pos="227329" algn="l"/>
                <a:tab pos="227965" algn="l"/>
              </a:tabLst>
            </a:pPr>
            <a:r>
              <a:rPr sz="1000" dirty="0">
                <a:solidFill>
                  <a:srgbClr val="131313"/>
                </a:solidFill>
                <a:latin typeface="Franklin Gothic Book"/>
                <a:cs typeface="Franklin Gothic Book"/>
              </a:rPr>
              <a:t>Road</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contractor:</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Nuna</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Deton’</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Cho</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Winter</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Road</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Services</a:t>
            </a:r>
            <a:r>
              <a:rPr sz="1000" spc="-15" dirty="0">
                <a:solidFill>
                  <a:srgbClr val="131313"/>
                </a:solidFill>
                <a:latin typeface="Franklin Gothic Book"/>
                <a:cs typeface="Franklin Gothic Book"/>
              </a:rPr>
              <a:t> </a:t>
            </a:r>
            <a:r>
              <a:rPr sz="1000" spc="-25" dirty="0">
                <a:solidFill>
                  <a:srgbClr val="131313"/>
                </a:solidFill>
                <a:latin typeface="Franklin Gothic Book"/>
                <a:cs typeface="Franklin Gothic Book"/>
              </a:rPr>
              <a:t>JV</a:t>
            </a:r>
            <a:endParaRPr sz="1000">
              <a:latin typeface="Franklin Gothic Book"/>
              <a:cs typeface="Franklin Gothic Book"/>
            </a:endParaRPr>
          </a:p>
          <a:p>
            <a:pPr marL="406400">
              <a:lnSpc>
                <a:spcPct val="100000"/>
              </a:lnSpc>
              <a:spcBef>
                <a:spcPts val="305"/>
              </a:spcBef>
            </a:pPr>
            <a:r>
              <a:rPr sz="700" dirty="0">
                <a:solidFill>
                  <a:srgbClr val="131313"/>
                </a:solidFill>
                <a:latin typeface="Franklin Gothic Book"/>
                <a:cs typeface="Franklin Gothic Book"/>
              </a:rPr>
              <a:t>Nuna</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operates</a:t>
            </a:r>
            <a:r>
              <a:rPr sz="700" spc="-25" dirty="0">
                <a:solidFill>
                  <a:srgbClr val="131313"/>
                </a:solidFill>
                <a:latin typeface="Franklin Gothic Book"/>
                <a:cs typeface="Franklin Gothic Book"/>
              </a:rPr>
              <a:t> </a:t>
            </a:r>
            <a:r>
              <a:rPr sz="700" dirty="0">
                <a:solidFill>
                  <a:srgbClr val="131313"/>
                </a:solidFill>
                <a:latin typeface="Franklin Gothic Book"/>
                <a:cs typeface="Franklin Gothic Book"/>
              </a:rPr>
              <a:t>the</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Margaret</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Lake</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camp and</a:t>
            </a:r>
            <a:r>
              <a:rPr sz="700" spc="-10" dirty="0">
                <a:solidFill>
                  <a:srgbClr val="131313"/>
                </a:solidFill>
                <a:latin typeface="Franklin Gothic Book"/>
                <a:cs typeface="Franklin Gothic Book"/>
              </a:rPr>
              <a:t> constructs</a:t>
            </a:r>
            <a:r>
              <a:rPr sz="700" spc="-25" dirty="0">
                <a:solidFill>
                  <a:srgbClr val="131313"/>
                </a:solidFill>
                <a:latin typeface="Franklin Gothic Book"/>
                <a:cs typeface="Franklin Gothic Book"/>
              </a:rPr>
              <a:t> </a:t>
            </a:r>
            <a:r>
              <a:rPr sz="700" dirty="0">
                <a:solidFill>
                  <a:srgbClr val="131313"/>
                </a:solidFill>
                <a:latin typeface="Franklin Gothic Book"/>
                <a:cs typeface="Franklin Gothic Book"/>
              </a:rPr>
              <a:t>and</a:t>
            </a:r>
            <a:r>
              <a:rPr sz="700" spc="-5" dirty="0">
                <a:solidFill>
                  <a:srgbClr val="131313"/>
                </a:solidFill>
                <a:latin typeface="Franklin Gothic Book"/>
                <a:cs typeface="Franklin Gothic Book"/>
              </a:rPr>
              <a:t> </a:t>
            </a:r>
            <a:r>
              <a:rPr sz="700" dirty="0">
                <a:solidFill>
                  <a:srgbClr val="131313"/>
                </a:solidFill>
                <a:latin typeface="Franklin Gothic Book"/>
                <a:cs typeface="Franklin Gothic Book"/>
              </a:rPr>
              <a:t>maintains</a:t>
            </a:r>
            <a:r>
              <a:rPr sz="700" spc="-5" dirty="0">
                <a:solidFill>
                  <a:srgbClr val="131313"/>
                </a:solidFill>
                <a:latin typeface="Franklin Gothic Book"/>
                <a:cs typeface="Franklin Gothic Book"/>
              </a:rPr>
              <a:t> </a:t>
            </a:r>
            <a:r>
              <a:rPr sz="700" dirty="0">
                <a:solidFill>
                  <a:srgbClr val="131313"/>
                </a:solidFill>
                <a:latin typeface="Franklin Gothic Book"/>
                <a:cs typeface="Franklin Gothic Book"/>
              </a:rPr>
              <a:t>the</a:t>
            </a:r>
            <a:r>
              <a:rPr sz="700" spc="-5" dirty="0">
                <a:solidFill>
                  <a:srgbClr val="131313"/>
                </a:solidFill>
                <a:latin typeface="Franklin Gothic Book"/>
                <a:cs typeface="Franklin Gothic Book"/>
              </a:rPr>
              <a:t> </a:t>
            </a:r>
            <a:r>
              <a:rPr sz="700" spc="-10" dirty="0">
                <a:solidFill>
                  <a:srgbClr val="131313"/>
                </a:solidFill>
                <a:latin typeface="Franklin Gothic Book"/>
                <a:cs typeface="Franklin Gothic Book"/>
              </a:rPr>
              <a:t>road.</a:t>
            </a:r>
            <a:endParaRPr sz="700">
              <a:latin typeface="Franklin Gothic Book"/>
              <a:cs typeface="Franklin Gothic Book"/>
            </a:endParaRPr>
          </a:p>
          <a:p>
            <a:pPr marL="227329" indent="-215265">
              <a:lnSpc>
                <a:spcPct val="100000"/>
              </a:lnSpc>
              <a:spcBef>
                <a:spcPts val="295"/>
              </a:spcBef>
              <a:buFont typeface="Arial"/>
              <a:buChar char="•"/>
              <a:tabLst>
                <a:tab pos="227329" algn="l"/>
                <a:tab pos="227965" algn="l"/>
              </a:tabLst>
            </a:pPr>
            <a:r>
              <a:rPr sz="1000" dirty="0">
                <a:solidFill>
                  <a:srgbClr val="131313"/>
                </a:solidFill>
                <a:latin typeface="Franklin Gothic Book"/>
                <a:cs typeface="Franklin Gothic Book"/>
              </a:rPr>
              <a:t>Security:</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Scarlet</a:t>
            </a:r>
            <a:r>
              <a:rPr sz="1000" spc="-35" dirty="0">
                <a:solidFill>
                  <a:srgbClr val="131313"/>
                </a:solidFill>
                <a:latin typeface="Franklin Gothic Book"/>
                <a:cs typeface="Franklin Gothic Book"/>
              </a:rPr>
              <a:t> </a:t>
            </a:r>
            <a:r>
              <a:rPr sz="1000" spc="-10" dirty="0">
                <a:solidFill>
                  <a:srgbClr val="131313"/>
                </a:solidFill>
                <a:latin typeface="Franklin Gothic Book"/>
                <a:cs typeface="Franklin Gothic Book"/>
              </a:rPr>
              <a:t>Security</a:t>
            </a:r>
            <a:endParaRPr sz="1000">
              <a:latin typeface="Franklin Gothic Book"/>
              <a:cs typeface="Franklin Gothic Book"/>
            </a:endParaRPr>
          </a:p>
          <a:p>
            <a:pPr marL="191770">
              <a:lnSpc>
                <a:spcPct val="100000"/>
              </a:lnSpc>
              <a:spcBef>
                <a:spcPts val="305"/>
              </a:spcBef>
              <a:tabLst>
                <a:tab pos="406400" algn="l"/>
              </a:tabLst>
            </a:pPr>
            <a:r>
              <a:rPr sz="700" spc="-50" dirty="0">
                <a:solidFill>
                  <a:srgbClr val="131313"/>
                </a:solidFill>
                <a:latin typeface="Franklin Gothic Book"/>
                <a:cs typeface="Franklin Gothic Book"/>
              </a:rPr>
              <a:t>-</a:t>
            </a:r>
            <a:r>
              <a:rPr sz="700" dirty="0">
                <a:solidFill>
                  <a:srgbClr val="131313"/>
                </a:solidFill>
                <a:latin typeface="Franklin Gothic Book"/>
                <a:cs typeface="Franklin Gothic Book"/>
              </a:rPr>
              <a:t>	Security</a:t>
            </a:r>
            <a:r>
              <a:rPr sz="700" spc="-40" dirty="0">
                <a:solidFill>
                  <a:srgbClr val="131313"/>
                </a:solidFill>
                <a:latin typeface="Franklin Gothic Book"/>
                <a:cs typeface="Franklin Gothic Book"/>
              </a:rPr>
              <a:t> </a:t>
            </a:r>
            <a:r>
              <a:rPr sz="700" spc="-10" dirty="0">
                <a:solidFill>
                  <a:srgbClr val="131313"/>
                </a:solidFill>
                <a:latin typeface="Franklin Gothic Book"/>
                <a:cs typeface="Franklin Gothic Book"/>
              </a:rPr>
              <a:t>personnel</a:t>
            </a:r>
            <a:r>
              <a:rPr sz="700" spc="-15" dirty="0">
                <a:solidFill>
                  <a:srgbClr val="131313"/>
                </a:solidFill>
                <a:latin typeface="Franklin Gothic Book"/>
                <a:cs typeface="Franklin Gothic Book"/>
              </a:rPr>
              <a:t> </a:t>
            </a:r>
            <a:r>
              <a:rPr sz="700" dirty="0">
                <a:solidFill>
                  <a:srgbClr val="131313"/>
                </a:solidFill>
                <a:latin typeface="Franklin Gothic Book"/>
                <a:cs typeface="Franklin Gothic Book"/>
              </a:rPr>
              <a:t>monitor</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the</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road</a:t>
            </a:r>
            <a:r>
              <a:rPr sz="700" spc="-15" dirty="0">
                <a:solidFill>
                  <a:srgbClr val="131313"/>
                </a:solidFill>
                <a:latin typeface="Franklin Gothic Book"/>
                <a:cs typeface="Franklin Gothic Book"/>
              </a:rPr>
              <a:t> </a:t>
            </a:r>
            <a:r>
              <a:rPr sz="700" dirty="0">
                <a:solidFill>
                  <a:srgbClr val="131313"/>
                </a:solidFill>
                <a:latin typeface="Franklin Gothic Book"/>
                <a:cs typeface="Franklin Gothic Book"/>
              </a:rPr>
              <a:t>to</a:t>
            </a:r>
            <a:r>
              <a:rPr sz="700" spc="-15" dirty="0">
                <a:solidFill>
                  <a:srgbClr val="131313"/>
                </a:solidFill>
                <a:latin typeface="Franklin Gothic Book"/>
                <a:cs typeface="Franklin Gothic Book"/>
              </a:rPr>
              <a:t> </a:t>
            </a:r>
            <a:r>
              <a:rPr sz="700" dirty="0">
                <a:solidFill>
                  <a:srgbClr val="131313"/>
                </a:solidFill>
                <a:latin typeface="Franklin Gothic Book"/>
                <a:cs typeface="Franklin Gothic Book"/>
              </a:rPr>
              <a:t>ensure</a:t>
            </a:r>
            <a:r>
              <a:rPr sz="700" spc="-20" dirty="0">
                <a:solidFill>
                  <a:srgbClr val="131313"/>
                </a:solidFill>
                <a:latin typeface="Franklin Gothic Book"/>
                <a:cs typeface="Franklin Gothic Book"/>
              </a:rPr>
              <a:t> </a:t>
            </a:r>
            <a:r>
              <a:rPr sz="700" dirty="0">
                <a:solidFill>
                  <a:srgbClr val="131313"/>
                </a:solidFill>
                <a:latin typeface="Franklin Gothic Book"/>
                <a:cs typeface="Franklin Gothic Book"/>
              </a:rPr>
              <a:t>the</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safety</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of</a:t>
            </a:r>
            <a:r>
              <a:rPr sz="700" spc="-5" dirty="0">
                <a:solidFill>
                  <a:srgbClr val="131313"/>
                </a:solidFill>
                <a:latin typeface="Franklin Gothic Book"/>
                <a:cs typeface="Franklin Gothic Book"/>
              </a:rPr>
              <a:t> </a:t>
            </a:r>
            <a:r>
              <a:rPr sz="700" dirty="0">
                <a:solidFill>
                  <a:srgbClr val="131313"/>
                </a:solidFill>
                <a:latin typeface="Franklin Gothic Book"/>
                <a:cs typeface="Franklin Gothic Book"/>
              </a:rPr>
              <a:t>all</a:t>
            </a:r>
            <a:r>
              <a:rPr sz="700" spc="-5" dirty="0">
                <a:solidFill>
                  <a:srgbClr val="131313"/>
                </a:solidFill>
                <a:latin typeface="Franklin Gothic Book"/>
                <a:cs typeface="Franklin Gothic Book"/>
              </a:rPr>
              <a:t> </a:t>
            </a:r>
            <a:r>
              <a:rPr sz="700" dirty="0">
                <a:solidFill>
                  <a:srgbClr val="131313"/>
                </a:solidFill>
                <a:latin typeface="Franklin Gothic Book"/>
                <a:cs typeface="Franklin Gothic Book"/>
              </a:rPr>
              <a:t>Road</a:t>
            </a:r>
            <a:r>
              <a:rPr sz="700" spc="-15" dirty="0">
                <a:solidFill>
                  <a:srgbClr val="131313"/>
                </a:solidFill>
                <a:latin typeface="Franklin Gothic Book"/>
                <a:cs typeface="Franklin Gothic Book"/>
              </a:rPr>
              <a:t> </a:t>
            </a:r>
            <a:r>
              <a:rPr sz="700" dirty="0">
                <a:solidFill>
                  <a:srgbClr val="131313"/>
                </a:solidFill>
                <a:latin typeface="Franklin Gothic Book"/>
                <a:cs typeface="Franklin Gothic Book"/>
              </a:rPr>
              <a:t>Users’</a:t>
            </a:r>
            <a:r>
              <a:rPr sz="700" spc="-15" dirty="0">
                <a:solidFill>
                  <a:srgbClr val="131313"/>
                </a:solidFill>
                <a:latin typeface="Franklin Gothic Book"/>
                <a:cs typeface="Franklin Gothic Book"/>
              </a:rPr>
              <a:t> </a:t>
            </a:r>
            <a:r>
              <a:rPr sz="700" dirty="0">
                <a:solidFill>
                  <a:srgbClr val="131313"/>
                </a:solidFill>
                <a:latin typeface="Franklin Gothic Book"/>
                <a:cs typeface="Franklin Gothic Book"/>
              </a:rPr>
              <a:t>and</a:t>
            </a:r>
            <a:r>
              <a:rPr sz="700" spc="-5" dirty="0">
                <a:solidFill>
                  <a:srgbClr val="131313"/>
                </a:solidFill>
                <a:latin typeface="Franklin Gothic Book"/>
                <a:cs typeface="Franklin Gothic Book"/>
              </a:rPr>
              <a:t> </a:t>
            </a:r>
            <a:r>
              <a:rPr sz="700" dirty="0">
                <a:solidFill>
                  <a:srgbClr val="131313"/>
                </a:solidFill>
                <a:latin typeface="Franklin Gothic Book"/>
                <a:cs typeface="Franklin Gothic Book"/>
              </a:rPr>
              <a:t>compliance</a:t>
            </a:r>
            <a:r>
              <a:rPr sz="700" spc="-15" dirty="0">
                <a:solidFill>
                  <a:srgbClr val="131313"/>
                </a:solidFill>
                <a:latin typeface="Franklin Gothic Book"/>
                <a:cs typeface="Franklin Gothic Book"/>
              </a:rPr>
              <a:t> </a:t>
            </a:r>
            <a:r>
              <a:rPr sz="700" dirty="0">
                <a:solidFill>
                  <a:srgbClr val="131313"/>
                </a:solidFill>
                <a:latin typeface="Franklin Gothic Book"/>
                <a:cs typeface="Franklin Gothic Book"/>
              </a:rPr>
              <a:t>to</a:t>
            </a:r>
            <a:r>
              <a:rPr sz="700" spc="-10" dirty="0">
                <a:solidFill>
                  <a:srgbClr val="131313"/>
                </a:solidFill>
                <a:latin typeface="Franklin Gothic Book"/>
                <a:cs typeface="Franklin Gothic Book"/>
              </a:rPr>
              <a:t> </a:t>
            </a:r>
            <a:r>
              <a:rPr sz="700" dirty="0">
                <a:solidFill>
                  <a:srgbClr val="131313"/>
                </a:solidFill>
                <a:latin typeface="Franklin Gothic Book"/>
                <a:cs typeface="Franklin Gothic Book"/>
              </a:rPr>
              <a:t>the</a:t>
            </a:r>
            <a:r>
              <a:rPr sz="700" spc="-15" dirty="0">
                <a:solidFill>
                  <a:srgbClr val="131313"/>
                </a:solidFill>
                <a:latin typeface="Franklin Gothic Book"/>
                <a:cs typeface="Franklin Gothic Book"/>
              </a:rPr>
              <a:t> </a:t>
            </a:r>
            <a:r>
              <a:rPr sz="700" spc="-10" dirty="0">
                <a:solidFill>
                  <a:srgbClr val="131313"/>
                </a:solidFill>
                <a:latin typeface="Franklin Gothic Book"/>
                <a:cs typeface="Franklin Gothic Book"/>
              </a:rPr>
              <a:t>rules.</a:t>
            </a:r>
            <a:endParaRPr sz="700">
              <a:latin typeface="Franklin Gothic Book"/>
              <a:cs typeface="Franklin Gothic Book"/>
            </a:endParaRPr>
          </a:p>
        </p:txBody>
      </p:sp>
      <p:sp>
        <p:nvSpPr>
          <p:cNvPr id="13" name="object 13"/>
          <p:cNvSpPr txBox="1"/>
          <p:nvPr/>
        </p:nvSpPr>
        <p:spPr>
          <a:xfrm>
            <a:off x="419300" y="3526576"/>
            <a:ext cx="4656455" cy="162560"/>
          </a:xfrm>
          <a:prstGeom prst="rect">
            <a:avLst/>
          </a:prstGeom>
        </p:spPr>
        <p:txBody>
          <a:bodyPr vert="horz" wrap="square" lIns="0" tIns="12700" rIns="0" bIns="0" rtlCol="0">
            <a:spAutoFit/>
          </a:bodyPr>
          <a:lstStyle/>
          <a:p>
            <a:pPr marL="192405" indent="-180340">
              <a:lnSpc>
                <a:spcPct val="100000"/>
              </a:lnSpc>
              <a:spcBef>
                <a:spcPts val="100"/>
              </a:spcBef>
              <a:buFont typeface="Arial"/>
              <a:buChar char="•"/>
              <a:tabLst>
                <a:tab pos="192405" algn="l"/>
                <a:tab pos="193040" algn="l"/>
              </a:tabLst>
            </a:pPr>
            <a:r>
              <a:rPr sz="900" dirty="0">
                <a:solidFill>
                  <a:srgbClr val="131313"/>
                </a:solidFill>
                <a:latin typeface="Franklin Gothic Book"/>
                <a:cs typeface="Franklin Gothic Book"/>
              </a:rPr>
              <a:t>Signage</a:t>
            </a:r>
            <a:r>
              <a:rPr sz="900" spc="-20" dirty="0">
                <a:solidFill>
                  <a:srgbClr val="131313"/>
                </a:solidFill>
                <a:latin typeface="Franklin Gothic Book"/>
                <a:cs typeface="Franklin Gothic Book"/>
              </a:rPr>
              <a:t> </a:t>
            </a:r>
            <a:r>
              <a:rPr sz="900" dirty="0">
                <a:solidFill>
                  <a:srgbClr val="131313"/>
                </a:solidFill>
                <a:latin typeface="Franklin Gothic Book"/>
                <a:cs typeface="Franklin Gothic Book"/>
              </a:rPr>
              <a:t>is</a:t>
            </a:r>
            <a:r>
              <a:rPr sz="900" spc="-15" dirty="0">
                <a:solidFill>
                  <a:srgbClr val="131313"/>
                </a:solidFill>
                <a:latin typeface="Franklin Gothic Book"/>
                <a:cs typeface="Franklin Gothic Book"/>
              </a:rPr>
              <a:t> </a:t>
            </a:r>
            <a:r>
              <a:rPr sz="900" dirty="0">
                <a:solidFill>
                  <a:srgbClr val="131313"/>
                </a:solidFill>
                <a:latin typeface="Franklin Gothic Book"/>
                <a:cs typeface="Franklin Gothic Book"/>
              </a:rPr>
              <a:t>placed on</a:t>
            </a:r>
            <a:r>
              <a:rPr sz="900" spc="-20" dirty="0">
                <a:solidFill>
                  <a:srgbClr val="131313"/>
                </a:solidFill>
                <a:latin typeface="Franklin Gothic Book"/>
                <a:cs typeface="Franklin Gothic Book"/>
              </a:rPr>
              <a:t> </a:t>
            </a:r>
            <a:r>
              <a:rPr sz="900" dirty="0">
                <a:solidFill>
                  <a:srgbClr val="131313"/>
                </a:solidFill>
                <a:latin typeface="Franklin Gothic Book"/>
                <a:cs typeface="Franklin Gothic Book"/>
              </a:rPr>
              <a:t>MacKay</a:t>
            </a:r>
            <a:r>
              <a:rPr sz="900" spc="-15" dirty="0">
                <a:solidFill>
                  <a:srgbClr val="131313"/>
                </a:solidFill>
                <a:latin typeface="Franklin Gothic Book"/>
                <a:cs typeface="Franklin Gothic Book"/>
              </a:rPr>
              <a:t> </a:t>
            </a:r>
            <a:r>
              <a:rPr sz="900" dirty="0">
                <a:solidFill>
                  <a:srgbClr val="131313"/>
                </a:solidFill>
                <a:latin typeface="Franklin Gothic Book"/>
                <a:cs typeface="Franklin Gothic Book"/>
              </a:rPr>
              <a:t>Lake</a:t>
            </a:r>
            <a:r>
              <a:rPr sz="900" spc="-15" dirty="0">
                <a:solidFill>
                  <a:srgbClr val="131313"/>
                </a:solidFill>
                <a:latin typeface="Franklin Gothic Book"/>
                <a:cs typeface="Franklin Gothic Book"/>
              </a:rPr>
              <a:t> </a:t>
            </a:r>
            <a:r>
              <a:rPr sz="900" dirty="0">
                <a:solidFill>
                  <a:srgbClr val="131313"/>
                </a:solidFill>
                <a:latin typeface="Franklin Gothic Book"/>
                <a:cs typeface="Franklin Gothic Book"/>
              </a:rPr>
              <a:t>(TCWR)</a:t>
            </a:r>
            <a:r>
              <a:rPr sz="900" spc="-20" dirty="0">
                <a:solidFill>
                  <a:srgbClr val="131313"/>
                </a:solidFill>
                <a:latin typeface="Franklin Gothic Book"/>
                <a:cs typeface="Franklin Gothic Book"/>
              </a:rPr>
              <a:t> </a:t>
            </a:r>
            <a:r>
              <a:rPr sz="900" dirty="0">
                <a:solidFill>
                  <a:srgbClr val="131313"/>
                </a:solidFill>
                <a:latin typeface="Franklin Gothic Book"/>
                <a:cs typeface="Franklin Gothic Book"/>
              </a:rPr>
              <a:t>leading up</a:t>
            </a:r>
            <a:r>
              <a:rPr sz="900" spc="-15" dirty="0">
                <a:solidFill>
                  <a:srgbClr val="131313"/>
                </a:solidFill>
                <a:latin typeface="Franklin Gothic Book"/>
                <a:cs typeface="Franklin Gothic Book"/>
              </a:rPr>
              <a:t> </a:t>
            </a:r>
            <a:r>
              <a:rPr sz="900" dirty="0">
                <a:solidFill>
                  <a:srgbClr val="131313"/>
                </a:solidFill>
                <a:latin typeface="Franklin Gothic Book"/>
                <a:cs typeface="Franklin Gothic Book"/>
              </a:rPr>
              <a:t>to</a:t>
            </a:r>
            <a:r>
              <a:rPr sz="900" spc="-25" dirty="0">
                <a:solidFill>
                  <a:srgbClr val="131313"/>
                </a:solidFill>
                <a:latin typeface="Franklin Gothic Book"/>
                <a:cs typeface="Franklin Gothic Book"/>
              </a:rPr>
              <a:t> </a:t>
            </a:r>
            <a:r>
              <a:rPr sz="900" dirty="0">
                <a:solidFill>
                  <a:srgbClr val="131313"/>
                </a:solidFill>
                <a:latin typeface="Franklin Gothic Book"/>
                <a:cs typeface="Franklin Gothic Book"/>
              </a:rPr>
              <a:t>the</a:t>
            </a:r>
            <a:r>
              <a:rPr sz="900" spc="-15" dirty="0">
                <a:solidFill>
                  <a:srgbClr val="131313"/>
                </a:solidFill>
                <a:latin typeface="Franklin Gothic Book"/>
                <a:cs typeface="Franklin Gothic Book"/>
              </a:rPr>
              <a:t> </a:t>
            </a:r>
            <a:r>
              <a:rPr sz="900" dirty="0">
                <a:solidFill>
                  <a:srgbClr val="131313"/>
                </a:solidFill>
                <a:latin typeface="Franklin Gothic Book"/>
                <a:cs typeface="Franklin Gothic Book"/>
              </a:rPr>
              <a:t>junction</a:t>
            </a:r>
            <a:r>
              <a:rPr sz="900" spc="-5" dirty="0">
                <a:solidFill>
                  <a:srgbClr val="131313"/>
                </a:solidFill>
                <a:latin typeface="Franklin Gothic Book"/>
                <a:cs typeface="Franklin Gothic Book"/>
              </a:rPr>
              <a:t> </a:t>
            </a:r>
            <a:r>
              <a:rPr sz="900" dirty="0">
                <a:solidFill>
                  <a:srgbClr val="131313"/>
                </a:solidFill>
                <a:latin typeface="Franklin Gothic Book"/>
                <a:cs typeface="Franklin Gothic Book"/>
              </a:rPr>
              <a:t>with</a:t>
            </a:r>
            <a:r>
              <a:rPr sz="900" spc="-10" dirty="0">
                <a:solidFill>
                  <a:srgbClr val="131313"/>
                </a:solidFill>
                <a:latin typeface="Franklin Gothic Book"/>
                <a:cs typeface="Franklin Gothic Book"/>
              </a:rPr>
              <a:t> </a:t>
            </a:r>
            <a:r>
              <a:rPr sz="900" dirty="0">
                <a:solidFill>
                  <a:srgbClr val="131313"/>
                </a:solidFill>
                <a:latin typeface="Franklin Gothic Book"/>
                <a:cs typeface="Franklin Gothic Book"/>
              </a:rPr>
              <a:t>the</a:t>
            </a:r>
            <a:r>
              <a:rPr sz="900" spc="-20" dirty="0">
                <a:solidFill>
                  <a:srgbClr val="131313"/>
                </a:solidFill>
                <a:latin typeface="Franklin Gothic Book"/>
                <a:cs typeface="Franklin Gothic Book"/>
              </a:rPr>
              <a:t> </a:t>
            </a:r>
            <a:r>
              <a:rPr sz="900" dirty="0">
                <a:solidFill>
                  <a:srgbClr val="131313"/>
                </a:solidFill>
                <a:latin typeface="Franklin Gothic Book"/>
                <a:cs typeface="Franklin Gothic Book"/>
              </a:rPr>
              <a:t>GK</a:t>
            </a:r>
            <a:r>
              <a:rPr sz="900" spc="-5" dirty="0">
                <a:solidFill>
                  <a:srgbClr val="131313"/>
                </a:solidFill>
                <a:latin typeface="Franklin Gothic Book"/>
                <a:cs typeface="Franklin Gothic Book"/>
              </a:rPr>
              <a:t> </a:t>
            </a:r>
            <a:r>
              <a:rPr sz="900" dirty="0">
                <a:solidFill>
                  <a:srgbClr val="131313"/>
                </a:solidFill>
                <a:latin typeface="Franklin Gothic Book"/>
                <a:cs typeface="Franklin Gothic Book"/>
              </a:rPr>
              <a:t>Spur</a:t>
            </a:r>
            <a:r>
              <a:rPr sz="900" spc="-10" dirty="0">
                <a:solidFill>
                  <a:srgbClr val="131313"/>
                </a:solidFill>
                <a:latin typeface="Franklin Gothic Book"/>
                <a:cs typeface="Franklin Gothic Book"/>
              </a:rPr>
              <a:t> Road.</a:t>
            </a:r>
            <a:endParaRPr sz="900">
              <a:latin typeface="Franklin Gothic Book"/>
              <a:cs typeface="Franklin Gothic Book"/>
            </a:endParaRPr>
          </a:p>
        </p:txBody>
      </p:sp>
      <p:sp>
        <p:nvSpPr>
          <p:cNvPr id="14" name="object 14"/>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20" dirty="0"/>
              <a:t> </a:t>
            </a:r>
            <a:r>
              <a:rPr dirty="0"/>
              <a:t>KUÉ</a:t>
            </a:r>
            <a:r>
              <a:rPr spc="-15" dirty="0"/>
              <a:t> </a:t>
            </a:r>
            <a:r>
              <a:rPr dirty="0"/>
              <a:t>SPUR</a:t>
            </a:r>
            <a:r>
              <a:rPr spc="-25" dirty="0"/>
              <a:t> </a:t>
            </a:r>
            <a:r>
              <a:rPr dirty="0"/>
              <a:t>ROAD</a:t>
            </a:r>
            <a:r>
              <a:rPr spc="-20" dirty="0"/>
              <a:t> </a:t>
            </a:r>
            <a:r>
              <a:rPr spc="-10" dirty="0"/>
              <a:t>OVERVIEW</a:t>
            </a:r>
          </a:p>
        </p:txBody>
      </p:sp>
      <p:grpSp>
        <p:nvGrpSpPr>
          <p:cNvPr id="15" name="object 15"/>
          <p:cNvGrpSpPr/>
          <p:nvPr/>
        </p:nvGrpSpPr>
        <p:grpSpPr>
          <a:xfrm>
            <a:off x="5347728" y="821436"/>
            <a:ext cx="3366135" cy="4257040"/>
            <a:chOff x="5347728" y="821436"/>
            <a:chExt cx="3366135" cy="4257040"/>
          </a:xfrm>
        </p:grpSpPr>
        <p:pic>
          <p:nvPicPr>
            <p:cNvPr id="16" name="object 16"/>
            <p:cNvPicPr/>
            <p:nvPr/>
          </p:nvPicPr>
          <p:blipFill>
            <a:blip r:embed="rId3" cstate="print"/>
            <a:stretch>
              <a:fillRect/>
            </a:stretch>
          </p:blipFill>
          <p:spPr>
            <a:xfrm>
              <a:off x="5347728" y="821436"/>
              <a:ext cx="3365740" cy="4256531"/>
            </a:xfrm>
            <a:prstGeom prst="rect">
              <a:avLst/>
            </a:prstGeom>
          </p:spPr>
        </p:pic>
        <p:pic>
          <p:nvPicPr>
            <p:cNvPr id="17" name="object 17"/>
            <p:cNvPicPr/>
            <p:nvPr/>
          </p:nvPicPr>
          <p:blipFill>
            <a:blip r:embed="rId4" cstate="print"/>
            <a:stretch>
              <a:fillRect/>
            </a:stretch>
          </p:blipFill>
          <p:spPr>
            <a:xfrm>
              <a:off x="5538978" y="1012698"/>
              <a:ext cx="2983229" cy="3874007"/>
            </a:xfrm>
            <a:prstGeom prst="rect">
              <a:avLst/>
            </a:prstGeom>
          </p:spPr>
        </p:pic>
        <p:pic>
          <p:nvPicPr>
            <p:cNvPr id="18" name="object 18"/>
            <p:cNvPicPr/>
            <p:nvPr/>
          </p:nvPicPr>
          <p:blipFill>
            <a:blip r:embed="rId5" cstate="print"/>
            <a:stretch>
              <a:fillRect/>
            </a:stretch>
          </p:blipFill>
          <p:spPr>
            <a:xfrm>
              <a:off x="6033644" y="1151230"/>
              <a:ext cx="940612" cy="646722"/>
            </a:xfrm>
            <a:prstGeom prst="rect">
              <a:avLst/>
            </a:prstGeom>
          </p:spPr>
        </p:pic>
      </p:grpSp>
      <p:sp>
        <p:nvSpPr>
          <p:cNvPr id="19" name="object 19"/>
          <p:cNvSpPr txBox="1"/>
          <p:nvPr/>
        </p:nvSpPr>
        <p:spPr>
          <a:xfrm>
            <a:off x="613409" y="3891534"/>
            <a:ext cx="2300605" cy="254000"/>
          </a:xfrm>
          <a:prstGeom prst="rect">
            <a:avLst/>
          </a:prstGeom>
          <a:ln w="10795">
            <a:solidFill>
              <a:srgbClr val="0077BE"/>
            </a:solidFill>
          </a:ln>
        </p:spPr>
        <p:txBody>
          <a:bodyPr vert="horz" wrap="square" lIns="0" tIns="41275" rIns="0" bIns="0" rtlCol="0">
            <a:spAutoFit/>
          </a:bodyPr>
          <a:lstStyle/>
          <a:p>
            <a:pPr marL="91440">
              <a:lnSpc>
                <a:spcPct val="100000"/>
              </a:lnSpc>
              <a:spcBef>
                <a:spcPts val="325"/>
              </a:spcBef>
            </a:pPr>
            <a:r>
              <a:rPr sz="1050" dirty="0">
                <a:solidFill>
                  <a:srgbClr val="131313"/>
                </a:solidFill>
                <a:latin typeface="Franklin Gothic Book"/>
                <a:cs typeface="Franklin Gothic Book"/>
              </a:rPr>
              <a:t>Northbound</a:t>
            </a:r>
            <a:r>
              <a:rPr sz="1050" spc="-15" dirty="0">
                <a:solidFill>
                  <a:srgbClr val="131313"/>
                </a:solidFill>
                <a:latin typeface="Franklin Gothic Book"/>
                <a:cs typeface="Franklin Gothic Book"/>
              </a:rPr>
              <a:t> </a:t>
            </a:r>
            <a:r>
              <a:rPr sz="1050" dirty="0">
                <a:solidFill>
                  <a:srgbClr val="131313"/>
                </a:solidFill>
                <a:latin typeface="Franklin Gothic Book"/>
                <a:cs typeface="Franklin Gothic Book"/>
              </a:rPr>
              <a:t>turnoff</a:t>
            </a:r>
            <a:r>
              <a:rPr sz="1050" spc="-5" dirty="0">
                <a:solidFill>
                  <a:srgbClr val="131313"/>
                </a:solidFill>
                <a:latin typeface="Franklin Gothic Book"/>
                <a:cs typeface="Franklin Gothic Book"/>
              </a:rPr>
              <a:t> </a:t>
            </a:r>
            <a:r>
              <a:rPr sz="1050" dirty="0">
                <a:solidFill>
                  <a:srgbClr val="131313"/>
                </a:solidFill>
                <a:latin typeface="Franklin Gothic Book"/>
                <a:cs typeface="Franklin Gothic Book"/>
              </a:rPr>
              <a:t>signage</a:t>
            </a:r>
            <a:r>
              <a:rPr sz="1050" spc="-20" dirty="0">
                <a:solidFill>
                  <a:srgbClr val="131313"/>
                </a:solidFill>
                <a:latin typeface="Franklin Gothic Book"/>
                <a:cs typeface="Franklin Gothic Book"/>
              </a:rPr>
              <a:t> </a:t>
            </a:r>
            <a:r>
              <a:rPr sz="1050" dirty="0">
                <a:solidFill>
                  <a:srgbClr val="131313"/>
                </a:solidFill>
                <a:latin typeface="Franklin Gothic Book"/>
                <a:cs typeface="Franklin Gothic Book"/>
              </a:rPr>
              <a:t>on</a:t>
            </a:r>
            <a:r>
              <a:rPr sz="1050" spc="5" dirty="0">
                <a:solidFill>
                  <a:srgbClr val="131313"/>
                </a:solidFill>
                <a:latin typeface="Franklin Gothic Book"/>
                <a:cs typeface="Franklin Gothic Book"/>
              </a:rPr>
              <a:t> </a:t>
            </a:r>
            <a:r>
              <a:rPr sz="1050" spc="-20" dirty="0">
                <a:solidFill>
                  <a:srgbClr val="131313"/>
                </a:solidFill>
                <a:latin typeface="Franklin Gothic Book"/>
                <a:cs typeface="Franklin Gothic Book"/>
              </a:rPr>
              <a:t>TCWR</a:t>
            </a:r>
            <a:endParaRPr sz="1050">
              <a:latin typeface="Franklin Gothic Book"/>
              <a:cs typeface="Franklin Gothic Book"/>
            </a:endParaRPr>
          </a:p>
        </p:txBody>
      </p:sp>
      <p:grpSp>
        <p:nvGrpSpPr>
          <p:cNvPr id="20" name="object 20"/>
          <p:cNvGrpSpPr/>
          <p:nvPr/>
        </p:nvGrpSpPr>
        <p:grpSpPr>
          <a:xfrm>
            <a:off x="422147" y="3700284"/>
            <a:ext cx="5050155" cy="1426845"/>
            <a:chOff x="422147" y="3700284"/>
            <a:chExt cx="5050155" cy="1426845"/>
          </a:xfrm>
        </p:grpSpPr>
        <p:pic>
          <p:nvPicPr>
            <p:cNvPr id="21" name="object 21"/>
            <p:cNvPicPr/>
            <p:nvPr/>
          </p:nvPicPr>
          <p:blipFill>
            <a:blip r:embed="rId6" cstate="print"/>
            <a:stretch>
              <a:fillRect/>
            </a:stretch>
          </p:blipFill>
          <p:spPr>
            <a:xfrm>
              <a:off x="422147" y="4127004"/>
              <a:ext cx="2690609" cy="999731"/>
            </a:xfrm>
            <a:prstGeom prst="rect">
              <a:avLst/>
            </a:prstGeom>
          </p:spPr>
        </p:pic>
        <p:pic>
          <p:nvPicPr>
            <p:cNvPr id="22" name="object 22"/>
            <p:cNvPicPr/>
            <p:nvPr/>
          </p:nvPicPr>
          <p:blipFill>
            <a:blip r:embed="rId7" cstate="print"/>
            <a:stretch>
              <a:fillRect/>
            </a:stretch>
          </p:blipFill>
          <p:spPr>
            <a:xfrm>
              <a:off x="613410" y="4318253"/>
              <a:ext cx="2308097" cy="617219"/>
            </a:xfrm>
            <a:prstGeom prst="rect">
              <a:avLst/>
            </a:prstGeom>
          </p:spPr>
        </p:pic>
        <p:pic>
          <p:nvPicPr>
            <p:cNvPr id="23" name="object 23"/>
            <p:cNvPicPr/>
            <p:nvPr/>
          </p:nvPicPr>
          <p:blipFill>
            <a:blip r:embed="rId8" cstate="print"/>
            <a:stretch>
              <a:fillRect/>
            </a:stretch>
          </p:blipFill>
          <p:spPr>
            <a:xfrm>
              <a:off x="2933712" y="3700284"/>
              <a:ext cx="2538209" cy="1377683"/>
            </a:xfrm>
            <a:prstGeom prst="rect">
              <a:avLst/>
            </a:prstGeom>
          </p:spPr>
        </p:pic>
        <p:pic>
          <p:nvPicPr>
            <p:cNvPr id="24" name="object 24"/>
            <p:cNvPicPr/>
            <p:nvPr/>
          </p:nvPicPr>
          <p:blipFill>
            <a:blip r:embed="rId9" cstate="print"/>
            <a:stretch>
              <a:fillRect/>
            </a:stretch>
          </p:blipFill>
          <p:spPr>
            <a:xfrm>
              <a:off x="3124962" y="3891533"/>
              <a:ext cx="2155697" cy="995159"/>
            </a:xfrm>
            <a:prstGeom prst="rect">
              <a:avLst/>
            </a:prstGeom>
          </p:spPr>
        </p:pic>
      </p:grpSp>
      <p:sp>
        <p:nvSpPr>
          <p:cNvPr id="25" name="object 25"/>
          <p:cNvSpPr txBox="1">
            <a:spLocks noGrp="1"/>
          </p:cNvSpPr>
          <p:nvPr>
            <p:ph type="sldNum" sz="quarter" idx="7"/>
          </p:nvPr>
        </p:nvSpPr>
        <p:spPr>
          <a:prstGeom prst="rect">
            <a:avLst/>
          </a:prstGeom>
        </p:spPr>
        <p:txBody>
          <a:bodyPr vert="horz" wrap="square" lIns="0" tIns="5080" rIns="0" bIns="0" rtlCol="0">
            <a:spAutoFit/>
          </a:bodyPr>
          <a:lstStyle/>
          <a:p>
            <a:pPr marL="91440">
              <a:lnSpc>
                <a:spcPct val="100000"/>
              </a:lnSpc>
              <a:spcBef>
                <a:spcPts val="40"/>
              </a:spcBef>
            </a:pPr>
            <a:r>
              <a:rPr dirty="0"/>
              <a:t>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AF99271E-8542-46B1-8201-A566BBC36E23}"/>
              </a:ext>
            </a:extLst>
          </p:cNvPr>
          <p:cNvGraphicFramePr>
            <a:graphicFrameLocks noChangeAspect="1"/>
          </p:cNvGraphicFramePr>
          <p:nvPr>
            <p:custDataLst>
              <p:tags r:id="rId1"/>
            </p:custDataLst>
            <p:extLst>
              <p:ext uri="{D42A27DB-BD31-4B8C-83A1-F6EECF244321}">
                <p14:modId xmlns:p14="http://schemas.microsoft.com/office/powerpoint/2010/main" val="2714832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16" name="Object 15" hidden="1">
                        <a:extLst>
                          <a:ext uri="{FF2B5EF4-FFF2-40B4-BE49-F238E27FC236}">
                            <a16:creationId xmlns:a16="http://schemas.microsoft.com/office/drawing/2014/main" id="{AF99271E-8542-46B1-8201-A566BBC36E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5" cstate="print"/>
            <a:stretch>
              <a:fillRect/>
            </a:stretch>
          </p:blipFill>
          <p:spPr>
            <a:xfrm>
              <a:off x="8300465" y="261366"/>
              <a:ext cx="422147" cy="421373"/>
            </a:xfrm>
            <a:prstGeom prst="rect">
              <a:avLst/>
            </a:prstGeom>
          </p:spPr>
        </p:pic>
      </p:grpSp>
      <p:sp>
        <p:nvSpPr>
          <p:cNvPr id="6" name="object 6"/>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20" dirty="0"/>
              <a:t> </a:t>
            </a:r>
            <a:r>
              <a:rPr dirty="0"/>
              <a:t>KUÉ</a:t>
            </a:r>
            <a:r>
              <a:rPr spc="-15" dirty="0"/>
              <a:t> </a:t>
            </a:r>
            <a:r>
              <a:rPr dirty="0"/>
              <a:t>SPUR</a:t>
            </a:r>
            <a:r>
              <a:rPr spc="-25" dirty="0"/>
              <a:t> </a:t>
            </a:r>
            <a:r>
              <a:rPr dirty="0"/>
              <a:t>ROAD</a:t>
            </a:r>
            <a:r>
              <a:rPr spc="-20" dirty="0"/>
              <a:t> </a:t>
            </a:r>
            <a:r>
              <a:rPr dirty="0"/>
              <a:t>- </a:t>
            </a:r>
            <a:r>
              <a:rPr spc="-10" dirty="0"/>
              <a:t>RULES</a:t>
            </a:r>
          </a:p>
        </p:txBody>
      </p:sp>
      <p:sp>
        <p:nvSpPr>
          <p:cNvPr id="7" name="object 7"/>
          <p:cNvSpPr/>
          <p:nvPr/>
        </p:nvSpPr>
        <p:spPr>
          <a:xfrm>
            <a:off x="4317491" y="936494"/>
            <a:ext cx="4213860" cy="3891279"/>
          </a:xfrm>
          <a:custGeom>
            <a:avLst/>
            <a:gdLst/>
            <a:ahLst/>
            <a:cxnLst/>
            <a:rect l="l" t="t" r="r" b="b"/>
            <a:pathLst>
              <a:path w="4213859" h="3891279">
                <a:moveTo>
                  <a:pt x="0" y="178714"/>
                </a:moveTo>
                <a:lnTo>
                  <a:pt x="6383" y="131203"/>
                </a:lnTo>
                <a:lnTo>
                  <a:pt x="24399" y="88512"/>
                </a:lnTo>
                <a:lnTo>
                  <a:pt x="52343" y="52343"/>
                </a:lnTo>
                <a:lnTo>
                  <a:pt x="88512" y="24399"/>
                </a:lnTo>
                <a:lnTo>
                  <a:pt x="131203" y="6383"/>
                </a:lnTo>
                <a:lnTo>
                  <a:pt x="178714" y="0"/>
                </a:lnTo>
                <a:lnTo>
                  <a:pt x="4035145" y="0"/>
                </a:lnTo>
                <a:lnTo>
                  <a:pt x="4082656" y="6383"/>
                </a:lnTo>
                <a:lnTo>
                  <a:pt x="4125347" y="24399"/>
                </a:lnTo>
                <a:lnTo>
                  <a:pt x="4161516" y="52343"/>
                </a:lnTo>
                <a:lnTo>
                  <a:pt x="4189460" y="88512"/>
                </a:lnTo>
                <a:lnTo>
                  <a:pt x="4207476" y="131203"/>
                </a:lnTo>
                <a:lnTo>
                  <a:pt x="4213860" y="178714"/>
                </a:lnTo>
                <a:lnTo>
                  <a:pt x="4213860" y="3712197"/>
                </a:lnTo>
                <a:lnTo>
                  <a:pt x="4207476" y="3759702"/>
                </a:lnTo>
                <a:lnTo>
                  <a:pt x="4189460" y="3802390"/>
                </a:lnTo>
                <a:lnTo>
                  <a:pt x="4161516" y="3838557"/>
                </a:lnTo>
                <a:lnTo>
                  <a:pt x="4125347" y="3866500"/>
                </a:lnTo>
                <a:lnTo>
                  <a:pt x="4082656" y="3884515"/>
                </a:lnTo>
                <a:lnTo>
                  <a:pt x="4035145" y="3890899"/>
                </a:lnTo>
                <a:lnTo>
                  <a:pt x="178714" y="3890899"/>
                </a:lnTo>
                <a:lnTo>
                  <a:pt x="131203" y="3884515"/>
                </a:lnTo>
                <a:lnTo>
                  <a:pt x="88512" y="3866500"/>
                </a:lnTo>
                <a:lnTo>
                  <a:pt x="52343" y="3838557"/>
                </a:lnTo>
                <a:lnTo>
                  <a:pt x="24399" y="3802390"/>
                </a:lnTo>
                <a:lnTo>
                  <a:pt x="6383" y="3759702"/>
                </a:lnTo>
                <a:lnTo>
                  <a:pt x="0" y="3712197"/>
                </a:lnTo>
                <a:lnTo>
                  <a:pt x="0" y="178714"/>
                </a:lnTo>
                <a:close/>
              </a:path>
            </a:pathLst>
          </a:custGeom>
          <a:ln w="10795">
            <a:solidFill>
              <a:srgbClr val="131313"/>
            </a:solidFill>
          </a:ln>
        </p:spPr>
        <p:txBody>
          <a:bodyPr wrap="square" lIns="0" tIns="0" rIns="0" bIns="0" rtlCol="0"/>
          <a:lstStyle/>
          <a:p>
            <a:endParaRPr/>
          </a:p>
        </p:txBody>
      </p:sp>
      <p:sp>
        <p:nvSpPr>
          <p:cNvPr id="8" name="object 8"/>
          <p:cNvSpPr txBox="1"/>
          <p:nvPr/>
        </p:nvSpPr>
        <p:spPr>
          <a:xfrm>
            <a:off x="4448927" y="1018244"/>
            <a:ext cx="3863975" cy="3712845"/>
          </a:xfrm>
          <a:prstGeom prst="rect">
            <a:avLst/>
          </a:prstGeom>
        </p:spPr>
        <p:txBody>
          <a:bodyPr vert="horz" wrap="square" lIns="0" tIns="12065" rIns="0" bIns="0" rtlCol="0">
            <a:spAutoFit/>
          </a:bodyPr>
          <a:lstStyle/>
          <a:p>
            <a:pPr marL="1431925" indent="-215265">
              <a:lnSpc>
                <a:spcPct val="100000"/>
              </a:lnSpc>
              <a:spcBef>
                <a:spcPts val="95"/>
              </a:spcBef>
              <a:buFont typeface="Arial"/>
              <a:buChar char="•"/>
              <a:tabLst>
                <a:tab pos="1431925" algn="l"/>
                <a:tab pos="1432560" algn="l"/>
              </a:tabLst>
            </a:pPr>
            <a:r>
              <a:rPr sz="1100" dirty="0">
                <a:solidFill>
                  <a:srgbClr val="131313"/>
                </a:solidFill>
                <a:latin typeface="Franklin Gothic Book"/>
                <a:cs typeface="Franklin Gothic Book"/>
              </a:rPr>
              <a:t>Radio</a:t>
            </a:r>
            <a:r>
              <a:rPr sz="1100" spc="-35" dirty="0">
                <a:solidFill>
                  <a:srgbClr val="131313"/>
                </a:solidFill>
                <a:latin typeface="Franklin Gothic Book"/>
                <a:cs typeface="Franklin Gothic Book"/>
              </a:rPr>
              <a:t> </a:t>
            </a:r>
            <a:r>
              <a:rPr sz="1100" spc="-10" dirty="0">
                <a:solidFill>
                  <a:srgbClr val="131313"/>
                </a:solidFill>
                <a:latin typeface="Franklin Gothic Book"/>
                <a:cs typeface="Franklin Gothic Book"/>
              </a:rPr>
              <a:t>Communication</a:t>
            </a:r>
            <a:endParaRPr sz="1100">
              <a:latin typeface="Franklin Gothic Book"/>
              <a:cs typeface="Franklin Gothic Book"/>
            </a:endParaRPr>
          </a:p>
          <a:p>
            <a:pPr>
              <a:lnSpc>
                <a:spcPct val="100000"/>
              </a:lnSpc>
              <a:spcBef>
                <a:spcPts val="15"/>
              </a:spcBef>
            </a:pPr>
            <a:endParaRPr sz="1150">
              <a:latin typeface="Franklin Gothic Book"/>
              <a:cs typeface="Franklin Gothic Book"/>
            </a:endParaRPr>
          </a:p>
          <a:p>
            <a:pPr marL="227329" marR="93345" indent="-215265">
              <a:lnSpc>
                <a:spcPct val="100000"/>
              </a:lnSpc>
              <a:buFont typeface="Arial"/>
              <a:buChar char="•"/>
              <a:tabLst>
                <a:tab pos="227329" algn="l"/>
                <a:tab pos="227965" algn="l"/>
              </a:tabLst>
            </a:pPr>
            <a:r>
              <a:rPr sz="1100" dirty="0">
                <a:solidFill>
                  <a:srgbClr val="131313"/>
                </a:solidFill>
                <a:latin typeface="Franklin Gothic Book"/>
                <a:cs typeface="Franklin Gothic Book"/>
              </a:rPr>
              <a:t>‘LADD</a:t>
            </a:r>
            <a:r>
              <a:rPr sz="1100" spc="-40" dirty="0">
                <a:solidFill>
                  <a:srgbClr val="131313"/>
                </a:solidFill>
                <a:latin typeface="Franklin Gothic Book"/>
                <a:cs typeface="Franklin Gothic Book"/>
              </a:rPr>
              <a:t> </a:t>
            </a:r>
            <a:r>
              <a:rPr sz="1100" dirty="0">
                <a:solidFill>
                  <a:srgbClr val="131313"/>
                </a:solidFill>
                <a:latin typeface="Franklin Gothic Book"/>
                <a:cs typeface="Franklin Gothic Book"/>
              </a:rPr>
              <a:t>2’</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is</a:t>
            </a:r>
            <a:r>
              <a:rPr sz="1100" spc="-4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designated</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radio</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communication</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channel</a:t>
            </a:r>
            <a:r>
              <a:rPr sz="1100" spc="-10" dirty="0">
                <a:solidFill>
                  <a:srgbClr val="131313"/>
                </a:solidFill>
                <a:latin typeface="Franklin Gothic Book"/>
                <a:cs typeface="Franklin Gothic Book"/>
              </a:rPr>
              <a:t> </a:t>
            </a:r>
            <a:r>
              <a:rPr sz="1100" spc="-25" dirty="0">
                <a:solidFill>
                  <a:srgbClr val="131313"/>
                </a:solidFill>
                <a:latin typeface="Franklin Gothic Book"/>
                <a:cs typeface="Franklin Gothic Book"/>
              </a:rPr>
              <a:t>on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Gahcho Kué</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Spur</a:t>
            </a:r>
            <a:r>
              <a:rPr sz="1100" spc="-25" dirty="0">
                <a:solidFill>
                  <a:srgbClr val="131313"/>
                </a:solidFill>
                <a:latin typeface="Franklin Gothic Book"/>
                <a:cs typeface="Franklin Gothic Book"/>
              </a:rPr>
              <a:t> </a:t>
            </a:r>
            <a:r>
              <a:rPr sz="1100" spc="-20" dirty="0">
                <a:solidFill>
                  <a:srgbClr val="131313"/>
                </a:solidFill>
                <a:latin typeface="Franklin Gothic Book"/>
                <a:cs typeface="Franklin Gothic Book"/>
              </a:rPr>
              <a:t>Road</a:t>
            </a:r>
            <a:endParaRPr sz="1100">
              <a:latin typeface="Franklin Gothic Book"/>
              <a:cs typeface="Franklin Gothic Book"/>
            </a:endParaRPr>
          </a:p>
          <a:p>
            <a:pPr>
              <a:lnSpc>
                <a:spcPct val="100000"/>
              </a:lnSpc>
              <a:spcBef>
                <a:spcPts val="15"/>
              </a:spcBef>
              <a:buClr>
                <a:srgbClr val="131313"/>
              </a:buClr>
              <a:buFont typeface="Arial"/>
              <a:buChar char="•"/>
            </a:pPr>
            <a:endParaRPr sz="1150">
              <a:latin typeface="Franklin Gothic Book"/>
              <a:cs typeface="Franklin Gothic Book"/>
            </a:endParaRPr>
          </a:p>
          <a:p>
            <a:pPr marL="1666875" lvl="1" indent="-215900">
              <a:lnSpc>
                <a:spcPct val="100000"/>
              </a:lnSpc>
              <a:spcBef>
                <a:spcPts val="5"/>
              </a:spcBef>
              <a:buFont typeface="Arial"/>
              <a:buChar char="•"/>
              <a:tabLst>
                <a:tab pos="1666875" algn="l"/>
                <a:tab pos="1667510" algn="l"/>
              </a:tabLst>
            </a:pPr>
            <a:r>
              <a:rPr sz="1100" dirty="0">
                <a:solidFill>
                  <a:srgbClr val="131313"/>
                </a:solidFill>
                <a:latin typeface="Franklin Gothic Book"/>
                <a:cs typeface="Franklin Gothic Book"/>
              </a:rPr>
              <a:t>Travel</a:t>
            </a:r>
            <a:r>
              <a:rPr sz="1100" spc="-25" dirty="0">
                <a:solidFill>
                  <a:srgbClr val="131313"/>
                </a:solidFill>
                <a:latin typeface="Franklin Gothic Book"/>
                <a:cs typeface="Franklin Gothic Book"/>
              </a:rPr>
              <a:t> </a:t>
            </a:r>
            <a:r>
              <a:rPr sz="1100" spc="-10" dirty="0">
                <a:solidFill>
                  <a:srgbClr val="131313"/>
                </a:solidFill>
                <a:latin typeface="Franklin Gothic Book"/>
                <a:cs typeface="Franklin Gothic Book"/>
              </a:rPr>
              <a:t>Speeds</a:t>
            </a:r>
            <a:endParaRPr sz="1100">
              <a:latin typeface="Franklin Gothic Book"/>
              <a:cs typeface="Franklin Gothic Book"/>
            </a:endParaRPr>
          </a:p>
          <a:p>
            <a:pPr>
              <a:lnSpc>
                <a:spcPct val="100000"/>
              </a:lnSpc>
              <a:spcBef>
                <a:spcPts val="15"/>
              </a:spcBef>
            </a:pPr>
            <a:endParaRPr sz="1150">
              <a:latin typeface="Franklin Gothic Book"/>
              <a:cs typeface="Franklin Gothic Book"/>
            </a:endParaRPr>
          </a:p>
          <a:p>
            <a:pPr marL="314960" indent="-215265">
              <a:lnSpc>
                <a:spcPct val="100000"/>
              </a:lnSpc>
              <a:buFont typeface="Arial"/>
              <a:buChar char="•"/>
              <a:tabLst>
                <a:tab pos="314960" algn="l"/>
                <a:tab pos="315595" algn="l"/>
              </a:tabLst>
            </a:pPr>
            <a:r>
              <a:rPr sz="1100" dirty="0">
                <a:solidFill>
                  <a:srgbClr val="131313"/>
                </a:solidFill>
                <a:latin typeface="Franklin Gothic Book"/>
                <a:cs typeface="Franklin Gothic Book"/>
              </a:rPr>
              <a:t>Drivers</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are</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required</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40" dirty="0">
                <a:solidFill>
                  <a:srgbClr val="131313"/>
                </a:solidFill>
                <a:latin typeface="Franklin Gothic Book"/>
                <a:cs typeface="Franklin Gothic Book"/>
              </a:rPr>
              <a:t> </a:t>
            </a:r>
            <a:r>
              <a:rPr sz="1100" dirty="0">
                <a:solidFill>
                  <a:srgbClr val="131313"/>
                </a:solidFill>
                <a:latin typeface="Franklin Gothic Book"/>
                <a:cs typeface="Franklin Gothic Book"/>
              </a:rPr>
              <a:t>follow</a:t>
            </a:r>
            <a:r>
              <a:rPr sz="1100" spc="-45"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posted</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travel</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speeds</a:t>
            </a:r>
            <a:r>
              <a:rPr sz="1100" spc="-30" dirty="0">
                <a:solidFill>
                  <a:srgbClr val="131313"/>
                </a:solidFill>
                <a:latin typeface="Franklin Gothic Book"/>
                <a:cs typeface="Franklin Gothic Book"/>
              </a:rPr>
              <a:t> </a:t>
            </a:r>
            <a:r>
              <a:rPr sz="1100" spc="-10" dirty="0">
                <a:solidFill>
                  <a:srgbClr val="131313"/>
                </a:solidFill>
                <a:latin typeface="Franklin Gothic Book"/>
                <a:cs typeface="Franklin Gothic Book"/>
              </a:rPr>
              <a:t>while</a:t>
            </a:r>
            <a:endParaRPr sz="1100">
              <a:latin typeface="Franklin Gothic Book"/>
              <a:cs typeface="Franklin Gothic Book"/>
            </a:endParaRPr>
          </a:p>
          <a:p>
            <a:pPr marL="1443990">
              <a:lnSpc>
                <a:spcPct val="100000"/>
              </a:lnSpc>
            </a:pPr>
            <a:r>
              <a:rPr sz="1100" dirty="0">
                <a:solidFill>
                  <a:srgbClr val="131313"/>
                </a:solidFill>
                <a:latin typeface="Franklin Gothic Book"/>
                <a:cs typeface="Franklin Gothic Book"/>
              </a:rPr>
              <a:t>on</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10" dirty="0">
                <a:solidFill>
                  <a:srgbClr val="131313"/>
                </a:solidFill>
                <a:latin typeface="Franklin Gothic Book"/>
                <a:cs typeface="Franklin Gothic Book"/>
              </a:rPr>
              <a:t> </a:t>
            </a:r>
            <a:r>
              <a:rPr sz="1100" dirty="0">
                <a:solidFill>
                  <a:srgbClr val="131313"/>
                </a:solidFill>
                <a:latin typeface="Franklin Gothic Book"/>
                <a:cs typeface="Franklin Gothic Book"/>
              </a:rPr>
              <a:t>GK</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Spur</a:t>
            </a:r>
            <a:r>
              <a:rPr sz="1100" spc="-15" dirty="0">
                <a:solidFill>
                  <a:srgbClr val="131313"/>
                </a:solidFill>
                <a:latin typeface="Franklin Gothic Book"/>
                <a:cs typeface="Franklin Gothic Book"/>
              </a:rPr>
              <a:t> </a:t>
            </a:r>
            <a:r>
              <a:rPr sz="1100" spc="-10" dirty="0">
                <a:solidFill>
                  <a:srgbClr val="131313"/>
                </a:solidFill>
                <a:latin typeface="Franklin Gothic Book"/>
                <a:cs typeface="Franklin Gothic Book"/>
              </a:rPr>
              <a:t>Road.</a:t>
            </a:r>
            <a:endParaRPr sz="1100">
              <a:latin typeface="Franklin Gothic Book"/>
              <a:cs typeface="Franklin Gothic Book"/>
            </a:endParaRPr>
          </a:p>
          <a:p>
            <a:pPr>
              <a:lnSpc>
                <a:spcPct val="100000"/>
              </a:lnSpc>
              <a:spcBef>
                <a:spcPts val="15"/>
              </a:spcBef>
            </a:pPr>
            <a:endParaRPr sz="1150">
              <a:latin typeface="Franklin Gothic Book"/>
              <a:cs typeface="Franklin Gothic Book"/>
            </a:endParaRPr>
          </a:p>
          <a:p>
            <a:pPr marL="1847850" lvl="1" indent="-215265">
              <a:lnSpc>
                <a:spcPct val="100000"/>
              </a:lnSpc>
              <a:buFont typeface="Arial"/>
              <a:buChar char="•"/>
              <a:tabLst>
                <a:tab pos="1847850" algn="l"/>
                <a:tab pos="1848485" algn="l"/>
              </a:tabLst>
            </a:pPr>
            <a:r>
              <a:rPr sz="1100" spc="-10" dirty="0">
                <a:solidFill>
                  <a:srgbClr val="131313"/>
                </a:solidFill>
                <a:latin typeface="Franklin Gothic Book"/>
                <a:cs typeface="Franklin Gothic Book"/>
              </a:rPr>
              <a:t>Spacing</a:t>
            </a:r>
            <a:endParaRPr sz="1100">
              <a:latin typeface="Franklin Gothic Book"/>
              <a:cs typeface="Franklin Gothic Book"/>
            </a:endParaRPr>
          </a:p>
          <a:p>
            <a:pPr>
              <a:lnSpc>
                <a:spcPct val="100000"/>
              </a:lnSpc>
              <a:spcBef>
                <a:spcPts val="15"/>
              </a:spcBef>
            </a:pPr>
            <a:endParaRPr sz="1150">
              <a:latin typeface="Franklin Gothic Book"/>
              <a:cs typeface="Franklin Gothic Book"/>
            </a:endParaRPr>
          </a:p>
          <a:p>
            <a:pPr marL="227329" marR="111125" indent="-215265">
              <a:lnSpc>
                <a:spcPct val="100000"/>
              </a:lnSpc>
              <a:buFont typeface="Arial"/>
              <a:buChar char="•"/>
              <a:tabLst>
                <a:tab pos="227329" algn="l"/>
                <a:tab pos="227965" algn="l"/>
              </a:tabLst>
            </a:pPr>
            <a:r>
              <a:rPr sz="1100" dirty="0">
                <a:solidFill>
                  <a:srgbClr val="131313"/>
                </a:solidFill>
                <a:latin typeface="Franklin Gothic Book"/>
                <a:cs typeface="Franklin Gothic Book"/>
              </a:rPr>
              <a:t>Trucks</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travelling</a:t>
            </a:r>
            <a:r>
              <a:rPr sz="1100" spc="-10" dirty="0">
                <a:solidFill>
                  <a:srgbClr val="131313"/>
                </a:solidFill>
                <a:latin typeface="Franklin Gothic Book"/>
                <a:cs typeface="Franklin Gothic Book"/>
              </a:rPr>
              <a:t> </a:t>
            </a:r>
            <a:r>
              <a:rPr sz="1100" dirty="0">
                <a:solidFill>
                  <a:srgbClr val="131313"/>
                </a:solidFill>
                <a:latin typeface="Franklin Gothic Book"/>
                <a:cs typeface="Franklin Gothic Book"/>
              </a:rPr>
              <a:t>in</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same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direction</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must</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be</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at</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least</a:t>
            </a:r>
            <a:r>
              <a:rPr sz="1100" spc="-20" dirty="0">
                <a:solidFill>
                  <a:srgbClr val="131313"/>
                </a:solidFill>
                <a:latin typeface="Franklin Gothic Book"/>
                <a:cs typeface="Franklin Gothic Book"/>
              </a:rPr>
              <a:t> </a:t>
            </a:r>
            <a:r>
              <a:rPr sz="1100" spc="-25" dirty="0">
                <a:solidFill>
                  <a:srgbClr val="131313"/>
                </a:solidFill>
                <a:latin typeface="Franklin Gothic Book"/>
                <a:cs typeface="Franklin Gothic Book"/>
              </a:rPr>
              <a:t>500 </a:t>
            </a:r>
            <a:r>
              <a:rPr sz="1100" dirty="0">
                <a:solidFill>
                  <a:srgbClr val="131313"/>
                </a:solidFill>
                <a:latin typeface="Franklin Gothic Book"/>
                <a:cs typeface="Franklin Gothic Book"/>
              </a:rPr>
              <a:t>meters</a:t>
            </a:r>
            <a:r>
              <a:rPr sz="1100" spc="-30" dirty="0">
                <a:solidFill>
                  <a:srgbClr val="131313"/>
                </a:solidFill>
                <a:latin typeface="Franklin Gothic Book"/>
                <a:cs typeface="Franklin Gothic Book"/>
              </a:rPr>
              <a:t> </a:t>
            </a:r>
            <a:r>
              <a:rPr sz="1100" spc="-10" dirty="0">
                <a:solidFill>
                  <a:srgbClr val="131313"/>
                </a:solidFill>
                <a:latin typeface="Franklin Gothic Book"/>
                <a:cs typeface="Franklin Gothic Book"/>
              </a:rPr>
              <a:t>apart.</a:t>
            </a:r>
            <a:endParaRPr sz="1100">
              <a:latin typeface="Franklin Gothic Book"/>
              <a:cs typeface="Franklin Gothic Book"/>
            </a:endParaRPr>
          </a:p>
          <a:p>
            <a:pPr marL="1753235">
              <a:lnSpc>
                <a:spcPct val="100000"/>
              </a:lnSpc>
            </a:pPr>
            <a:r>
              <a:rPr sz="1100" spc="-10" dirty="0">
                <a:solidFill>
                  <a:srgbClr val="131313"/>
                </a:solidFill>
                <a:latin typeface="Franklin Gothic Book"/>
                <a:cs typeface="Franklin Gothic Book"/>
              </a:rPr>
              <a:t>Parking</a:t>
            </a:r>
            <a:endParaRPr sz="1100">
              <a:latin typeface="Franklin Gothic Book"/>
              <a:cs typeface="Franklin Gothic Book"/>
            </a:endParaRPr>
          </a:p>
          <a:p>
            <a:pPr>
              <a:lnSpc>
                <a:spcPct val="100000"/>
              </a:lnSpc>
              <a:spcBef>
                <a:spcPts val="15"/>
              </a:spcBef>
            </a:pPr>
            <a:endParaRPr sz="1150">
              <a:latin typeface="Franklin Gothic Book"/>
              <a:cs typeface="Franklin Gothic Book"/>
            </a:endParaRPr>
          </a:p>
          <a:p>
            <a:pPr marL="227329" marR="104139" indent="-215265">
              <a:lnSpc>
                <a:spcPct val="100000"/>
              </a:lnSpc>
              <a:buFont typeface="Arial"/>
              <a:buChar char="•"/>
              <a:tabLst>
                <a:tab pos="227329" algn="l"/>
                <a:tab pos="227965" algn="l"/>
              </a:tabLst>
            </a:pPr>
            <a:r>
              <a:rPr sz="1100" dirty="0">
                <a:solidFill>
                  <a:srgbClr val="131313"/>
                </a:solidFill>
                <a:latin typeface="Franklin Gothic Book"/>
                <a:cs typeface="Franklin Gothic Book"/>
              </a:rPr>
              <a:t>Do</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not</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‘STOP’</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on</a:t>
            </a:r>
            <a:r>
              <a:rPr sz="1100" spc="-10" dirty="0">
                <a:solidFill>
                  <a:srgbClr val="131313"/>
                </a:solidFill>
                <a:latin typeface="Franklin Gothic Book"/>
                <a:cs typeface="Franklin Gothic Book"/>
              </a:rPr>
              <a:t> </a:t>
            </a:r>
            <a:r>
              <a:rPr sz="1100" dirty="0">
                <a:solidFill>
                  <a:srgbClr val="131313"/>
                </a:solidFill>
                <a:latin typeface="Franklin Gothic Book"/>
                <a:cs typeface="Franklin Gothic Book"/>
              </a:rPr>
              <a:t>lakes</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unless </a:t>
            </a:r>
            <a:r>
              <a:rPr sz="1100" spc="-10" dirty="0">
                <a:solidFill>
                  <a:srgbClr val="131313"/>
                </a:solidFill>
                <a:latin typeface="Franklin Gothic Book"/>
                <a:cs typeface="Franklin Gothic Book"/>
              </a:rPr>
              <a:t>wildlife</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are</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on</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road,</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or</a:t>
            </a:r>
            <a:r>
              <a:rPr sz="1100" spc="-20" dirty="0">
                <a:solidFill>
                  <a:srgbClr val="131313"/>
                </a:solidFill>
                <a:latin typeface="Franklin Gothic Book"/>
                <a:cs typeface="Franklin Gothic Book"/>
              </a:rPr>
              <a:t> </a:t>
            </a:r>
            <a:r>
              <a:rPr sz="1100" spc="-25" dirty="0">
                <a:solidFill>
                  <a:srgbClr val="131313"/>
                </a:solidFill>
                <a:latin typeface="Franklin Gothic Book"/>
                <a:cs typeface="Franklin Gothic Book"/>
              </a:rPr>
              <a:t>an </a:t>
            </a:r>
            <a:r>
              <a:rPr sz="1100" dirty="0">
                <a:solidFill>
                  <a:srgbClr val="131313"/>
                </a:solidFill>
                <a:latin typeface="Franklin Gothic Book"/>
                <a:cs typeface="Franklin Gothic Book"/>
              </a:rPr>
              <a:t>Emergency</a:t>
            </a:r>
            <a:r>
              <a:rPr sz="1100" spc="-45" dirty="0">
                <a:solidFill>
                  <a:srgbClr val="131313"/>
                </a:solidFill>
                <a:latin typeface="Franklin Gothic Book"/>
                <a:cs typeface="Franklin Gothic Book"/>
              </a:rPr>
              <a:t> </a:t>
            </a:r>
            <a:r>
              <a:rPr sz="1100" dirty="0">
                <a:solidFill>
                  <a:srgbClr val="131313"/>
                </a:solidFill>
                <a:latin typeface="Franklin Gothic Book"/>
                <a:cs typeface="Franklin Gothic Book"/>
              </a:rPr>
              <a:t>situation</a:t>
            </a:r>
            <a:r>
              <a:rPr sz="1100" spc="-45" dirty="0">
                <a:solidFill>
                  <a:srgbClr val="131313"/>
                </a:solidFill>
                <a:latin typeface="Franklin Gothic Book"/>
                <a:cs typeface="Franklin Gothic Book"/>
              </a:rPr>
              <a:t> </a:t>
            </a:r>
            <a:r>
              <a:rPr sz="1100" spc="-10" dirty="0">
                <a:solidFill>
                  <a:srgbClr val="131313"/>
                </a:solidFill>
                <a:latin typeface="Franklin Gothic Book"/>
                <a:cs typeface="Franklin Gothic Book"/>
              </a:rPr>
              <a:t>occurs</a:t>
            </a:r>
            <a:endParaRPr sz="1100">
              <a:latin typeface="Franklin Gothic Book"/>
              <a:cs typeface="Franklin Gothic Book"/>
            </a:endParaRPr>
          </a:p>
          <a:p>
            <a:pPr>
              <a:lnSpc>
                <a:spcPct val="100000"/>
              </a:lnSpc>
              <a:spcBef>
                <a:spcPts val="15"/>
              </a:spcBef>
              <a:buClr>
                <a:srgbClr val="131313"/>
              </a:buClr>
              <a:buFont typeface="Arial"/>
              <a:buChar char="•"/>
            </a:pPr>
            <a:endParaRPr sz="1150">
              <a:latin typeface="Franklin Gothic Book"/>
              <a:cs typeface="Franklin Gothic Book"/>
            </a:endParaRPr>
          </a:p>
          <a:p>
            <a:pPr marL="1847214" lvl="1" indent="-215265">
              <a:lnSpc>
                <a:spcPct val="100000"/>
              </a:lnSpc>
              <a:buFont typeface="Arial"/>
              <a:buChar char="•"/>
              <a:tabLst>
                <a:tab pos="1847214" algn="l"/>
                <a:tab pos="1847850" algn="l"/>
              </a:tabLst>
            </a:pPr>
            <a:r>
              <a:rPr sz="1100" spc="-10" dirty="0">
                <a:solidFill>
                  <a:srgbClr val="131313"/>
                </a:solidFill>
                <a:latin typeface="Franklin Gothic Book"/>
                <a:cs typeface="Franklin Gothic Book"/>
              </a:rPr>
              <a:t>Security</a:t>
            </a:r>
            <a:endParaRPr sz="1100">
              <a:latin typeface="Franklin Gothic Book"/>
              <a:cs typeface="Franklin Gothic Book"/>
            </a:endParaRPr>
          </a:p>
          <a:p>
            <a:pPr lvl="1">
              <a:lnSpc>
                <a:spcPct val="100000"/>
              </a:lnSpc>
              <a:spcBef>
                <a:spcPts val="15"/>
              </a:spcBef>
              <a:buClr>
                <a:srgbClr val="131313"/>
              </a:buClr>
              <a:buFont typeface="Arial"/>
              <a:buChar char="•"/>
            </a:pPr>
            <a:endParaRPr sz="1150">
              <a:latin typeface="Franklin Gothic Book"/>
              <a:cs typeface="Franklin Gothic Book"/>
            </a:endParaRPr>
          </a:p>
          <a:p>
            <a:pPr marL="227329" indent="-215265">
              <a:lnSpc>
                <a:spcPct val="100000"/>
              </a:lnSpc>
              <a:buFont typeface="Arial"/>
              <a:buChar char="•"/>
              <a:tabLst>
                <a:tab pos="227329" algn="l"/>
                <a:tab pos="227965" algn="l"/>
              </a:tabLst>
            </a:pPr>
            <a:r>
              <a:rPr sz="1100" dirty="0">
                <a:solidFill>
                  <a:srgbClr val="131313"/>
                </a:solidFill>
                <a:latin typeface="Franklin Gothic Book"/>
                <a:cs typeface="Franklin Gothic Book"/>
              </a:rPr>
              <a:t>Security</a:t>
            </a:r>
            <a:r>
              <a:rPr sz="1100" spc="-5" dirty="0">
                <a:solidFill>
                  <a:srgbClr val="131313"/>
                </a:solidFill>
                <a:latin typeface="Franklin Gothic Book"/>
                <a:cs typeface="Franklin Gothic Book"/>
              </a:rPr>
              <a:t> </a:t>
            </a:r>
            <a:r>
              <a:rPr sz="1100" dirty="0">
                <a:solidFill>
                  <a:srgbClr val="131313"/>
                </a:solidFill>
                <a:latin typeface="Franklin Gothic Book"/>
                <a:cs typeface="Franklin Gothic Book"/>
              </a:rPr>
              <a:t>can</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be</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reach</a:t>
            </a:r>
            <a:r>
              <a:rPr sz="1100" spc="-5" dirty="0">
                <a:solidFill>
                  <a:srgbClr val="131313"/>
                </a:solidFill>
                <a:latin typeface="Franklin Gothic Book"/>
                <a:cs typeface="Franklin Gothic Book"/>
              </a:rPr>
              <a:t> </a:t>
            </a:r>
            <a:r>
              <a:rPr sz="1100" dirty="0">
                <a:solidFill>
                  <a:srgbClr val="131313"/>
                </a:solidFill>
                <a:latin typeface="Franklin Gothic Book"/>
                <a:cs typeface="Franklin Gothic Book"/>
              </a:rPr>
              <a:t>on</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‘LADD</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2”</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while</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on</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Spur</a:t>
            </a:r>
            <a:r>
              <a:rPr sz="1100" spc="-25" dirty="0">
                <a:solidFill>
                  <a:srgbClr val="131313"/>
                </a:solidFill>
                <a:latin typeface="Franklin Gothic Book"/>
                <a:cs typeface="Franklin Gothic Book"/>
              </a:rPr>
              <a:t> </a:t>
            </a:r>
            <a:r>
              <a:rPr sz="1100" spc="-20" dirty="0">
                <a:solidFill>
                  <a:srgbClr val="131313"/>
                </a:solidFill>
                <a:latin typeface="Franklin Gothic Book"/>
                <a:cs typeface="Franklin Gothic Book"/>
              </a:rPr>
              <a:t>Road.</a:t>
            </a:r>
            <a:endParaRPr sz="1100">
              <a:latin typeface="Franklin Gothic Book"/>
              <a:cs typeface="Franklin Gothic Book"/>
            </a:endParaRPr>
          </a:p>
        </p:txBody>
      </p:sp>
      <p:grpSp>
        <p:nvGrpSpPr>
          <p:cNvPr id="9" name="object 9"/>
          <p:cNvGrpSpPr/>
          <p:nvPr/>
        </p:nvGrpSpPr>
        <p:grpSpPr>
          <a:xfrm>
            <a:off x="421386" y="936497"/>
            <a:ext cx="3872865" cy="3983354"/>
            <a:chOff x="421386" y="936497"/>
            <a:chExt cx="3872865" cy="3983354"/>
          </a:xfrm>
        </p:grpSpPr>
        <p:pic>
          <p:nvPicPr>
            <p:cNvPr id="10" name="object 10"/>
            <p:cNvPicPr/>
            <p:nvPr/>
          </p:nvPicPr>
          <p:blipFill>
            <a:blip r:embed="rId6" cstate="print"/>
            <a:stretch>
              <a:fillRect/>
            </a:stretch>
          </p:blipFill>
          <p:spPr>
            <a:xfrm>
              <a:off x="421386" y="2788932"/>
              <a:ext cx="3872483" cy="2130539"/>
            </a:xfrm>
            <a:prstGeom prst="rect">
              <a:avLst/>
            </a:prstGeom>
          </p:spPr>
        </p:pic>
        <p:pic>
          <p:nvPicPr>
            <p:cNvPr id="11" name="object 11"/>
            <p:cNvPicPr/>
            <p:nvPr/>
          </p:nvPicPr>
          <p:blipFill>
            <a:blip r:embed="rId7" cstate="print"/>
            <a:stretch>
              <a:fillRect/>
            </a:stretch>
          </p:blipFill>
          <p:spPr>
            <a:xfrm>
              <a:off x="612648" y="2980181"/>
              <a:ext cx="3489947" cy="1748027"/>
            </a:xfrm>
            <a:prstGeom prst="rect">
              <a:avLst/>
            </a:prstGeom>
          </p:spPr>
        </p:pic>
        <p:pic>
          <p:nvPicPr>
            <p:cNvPr id="12" name="object 12"/>
            <p:cNvPicPr/>
            <p:nvPr/>
          </p:nvPicPr>
          <p:blipFill>
            <a:blip r:embed="rId8" cstate="print"/>
            <a:stretch>
              <a:fillRect/>
            </a:stretch>
          </p:blipFill>
          <p:spPr>
            <a:xfrm>
              <a:off x="612648" y="936497"/>
              <a:ext cx="3489959" cy="1679447"/>
            </a:xfrm>
            <a:prstGeom prst="rect">
              <a:avLst/>
            </a:prstGeom>
          </p:spPr>
        </p:pic>
      </p:grpSp>
      <p:sp>
        <p:nvSpPr>
          <p:cNvPr id="13" name="object 13"/>
          <p:cNvSpPr txBox="1">
            <a:spLocks noGrp="1"/>
          </p:cNvSpPr>
          <p:nvPr>
            <p:ph type="sldNum" sz="quarter" idx="7"/>
          </p:nvPr>
        </p:nvSpPr>
        <p:spPr>
          <a:prstGeom prst="rect">
            <a:avLst/>
          </a:prstGeom>
        </p:spPr>
        <p:txBody>
          <a:bodyPr vert="horz" wrap="square" lIns="0" tIns="5080" rIns="0" bIns="0" rtlCol="0">
            <a:spAutoFit/>
          </a:bodyPr>
          <a:lstStyle/>
          <a:p>
            <a:pPr marL="91440">
              <a:lnSpc>
                <a:spcPct val="100000"/>
              </a:lnSpc>
              <a:spcBef>
                <a:spcPts val="40"/>
              </a:spcBef>
            </a:pPr>
            <a:r>
              <a:rPr dirty="0"/>
              <a:t>2</a:t>
            </a:r>
          </a:p>
        </p:txBody>
      </p:sp>
      <p:sp>
        <p:nvSpPr>
          <p:cNvPr id="15" name="TextBox 14">
            <a:extLst>
              <a:ext uri="{FF2B5EF4-FFF2-40B4-BE49-F238E27FC236}">
                <a16:creationId xmlns:a16="http://schemas.microsoft.com/office/drawing/2014/main" id="{E8EC379D-F457-4DF3-9F19-9428FA2C12C9}"/>
              </a:ext>
            </a:extLst>
          </p:cNvPr>
          <p:cNvSpPr txBox="1"/>
          <p:nvPr/>
        </p:nvSpPr>
        <p:spPr>
          <a:xfrm>
            <a:off x="3124200" y="3797343"/>
            <a:ext cx="898642" cy="215444"/>
          </a:xfrm>
          <a:prstGeom prst="rect">
            <a:avLst/>
          </a:prstGeom>
          <a:solidFill>
            <a:srgbClr val="2D32FD"/>
          </a:solidFill>
        </p:spPr>
        <p:txBody>
          <a:bodyPr wrap="square" rtlCol="0">
            <a:spAutoFit/>
          </a:bodyPr>
          <a:lstStyle/>
          <a:p>
            <a:endParaRPr lang="en-ZA" sz="800" dirty="0"/>
          </a:p>
        </p:txBody>
      </p:sp>
      <p:sp>
        <p:nvSpPr>
          <p:cNvPr id="14" name="TextBox 13">
            <a:extLst>
              <a:ext uri="{FF2B5EF4-FFF2-40B4-BE49-F238E27FC236}">
                <a16:creationId xmlns:a16="http://schemas.microsoft.com/office/drawing/2014/main" id="{15A811BF-C3BE-4C37-85C9-07C0D443F774}"/>
              </a:ext>
            </a:extLst>
          </p:cNvPr>
          <p:cNvSpPr txBox="1"/>
          <p:nvPr/>
        </p:nvSpPr>
        <p:spPr>
          <a:xfrm>
            <a:off x="3124199" y="3752750"/>
            <a:ext cx="1136073" cy="338554"/>
          </a:xfrm>
          <a:prstGeom prst="rect">
            <a:avLst/>
          </a:prstGeom>
          <a:noFill/>
        </p:spPr>
        <p:txBody>
          <a:bodyPr wrap="square" rtlCol="0">
            <a:spAutoFit/>
          </a:bodyPr>
          <a:lstStyle/>
          <a:p>
            <a:r>
              <a:rPr lang="en-ZA" sz="1600" b="1" dirty="0">
                <a:solidFill>
                  <a:schemeClr val="bg1"/>
                </a:solidFill>
                <a:latin typeface="+mj-lt"/>
              </a:rPr>
              <a:t>35 KM/HR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5DF2A5-E6C5-8740-BBD9-827F26998FB3}"/>
              </a:ext>
            </a:extLst>
          </p:cNvPr>
          <p:cNvSpPr>
            <a:spLocks noGrp="1"/>
          </p:cNvSpPr>
          <p:nvPr>
            <p:ph type="body" sz="quarter" idx="11"/>
          </p:nvPr>
        </p:nvSpPr>
        <p:spPr>
          <a:xfrm>
            <a:off x="720000" y="3240000"/>
            <a:ext cx="7703999" cy="720000"/>
          </a:xfrm>
        </p:spPr>
        <p:txBody>
          <a:bodyPr/>
          <a:lstStyle/>
          <a:p>
            <a:endParaRPr lang="en-US"/>
          </a:p>
        </p:txBody>
      </p:sp>
      <p:sp>
        <p:nvSpPr>
          <p:cNvPr id="2" name="Title 1">
            <a:extLst>
              <a:ext uri="{FF2B5EF4-FFF2-40B4-BE49-F238E27FC236}">
                <a16:creationId xmlns:a16="http://schemas.microsoft.com/office/drawing/2014/main" id="{BC78943D-5876-1143-B9CA-DECDF71F8207}"/>
              </a:ext>
            </a:extLst>
          </p:cNvPr>
          <p:cNvSpPr>
            <a:spLocks noGrp="1"/>
          </p:cNvSpPr>
          <p:nvPr>
            <p:ph type="title"/>
          </p:nvPr>
        </p:nvSpPr>
        <p:spPr>
          <a:xfrm>
            <a:off x="720000" y="1908000"/>
            <a:ext cx="7703999" cy="1080000"/>
          </a:xfrm>
          <a:prstGeom prst="rect">
            <a:avLst/>
          </a:prstGeom>
        </p:spPr>
        <p:txBody>
          <a:bodyPr>
            <a:normAutofit/>
          </a:bodyPr>
          <a:lstStyle/>
          <a:p>
            <a:pPr marL="4763"/>
            <a:r>
              <a:rPr lang="en-US" dirty="0"/>
              <a:t>1</a:t>
            </a:r>
            <a:br>
              <a:rPr lang="en-US" dirty="0"/>
            </a:br>
            <a:r>
              <a:rPr lang="en-US" dirty="0"/>
              <a:t>GK WR SAFETY SHARE</a:t>
            </a:r>
          </a:p>
        </p:txBody>
      </p:sp>
    </p:spTree>
    <p:extLst>
      <p:ext uri="{BB962C8B-B14F-4D97-AF65-F5344CB8AC3E}">
        <p14:creationId xmlns:p14="http://schemas.microsoft.com/office/powerpoint/2010/main" val="49286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2" cstate="print"/>
            <a:stretch>
              <a:fillRect/>
            </a:stretch>
          </p:blipFill>
          <p:spPr>
            <a:xfrm>
              <a:off x="8300465" y="261366"/>
              <a:ext cx="422147" cy="421373"/>
            </a:xfrm>
            <a:prstGeom prst="rect">
              <a:avLst/>
            </a:prstGeom>
          </p:spPr>
        </p:pic>
      </p:grpSp>
      <p:sp>
        <p:nvSpPr>
          <p:cNvPr id="6" name="object 6"/>
          <p:cNvSpPr txBox="1"/>
          <p:nvPr/>
        </p:nvSpPr>
        <p:spPr>
          <a:xfrm>
            <a:off x="432054" y="1079753"/>
            <a:ext cx="2938780" cy="3823970"/>
          </a:xfrm>
          <a:prstGeom prst="rect">
            <a:avLst/>
          </a:prstGeom>
          <a:ln w="10795">
            <a:solidFill>
              <a:srgbClr val="131313"/>
            </a:solidFill>
          </a:ln>
        </p:spPr>
        <p:txBody>
          <a:bodyPr vert="horz" wrap="square" lIns="0" tIns="123825" rIns="0" bIns="0" rtlCol="0">
            <a:spAutoFit/>
          </a:bodyPr>
          <a:lstStyle/>
          <a:p>
            <a:pPr marL="315595">
              <a:lnSpc>
                <a:spcPct val="100000"/>
              </a:lnSpc>
              <a:spcBef>
                <a:spcPts val="975"/>
              </a:spcBef>
            </a:pPr>
            <a:r>
              <a:rPr sz="1400" dirty="0">
                <a:solidFill>
                  <a:srgbClr val="131313"/>
                </a:solidFill>
                <a:latin typeface="Franklin Gothic Book"/>
                <a:cs typeface="Franklin Gothic Book"/>
              </a:rPr>
              <a:t>Wildlife</a:t>
            </a:r>
            <a:r>
              <a:rPr sz="1400" spc="-30" dirty="0">
                <a:solidFill>
                  <a:srgbClr val="131313"/>
                </a:solidFill>
                <a:latin typeface="Franklin Gothic Book"/>
                <a:cs typeface="Franklin Gothic Book"/>
              </a:rPr>
              <a:t> </a:t>
            </a:r>
            <a:r>
              <a:rPr sz="1400" spc="-10" dirty="0">
                <a:solidFill>
                  <a:srgbClr val="131313"/>
                </a:solidFill>
                <a:latin typeface="Franklin Gothic Book"/>
                <a:cs typeface="Franklin Gothic Book"/>
              </a:rPr>
              <a:t>have</a:t>
            </a:r>
            <a:r>
              <a:rPr sz="1400" spc="-45" dirty="0">
                <a:solidFill>
                  <a:srgbClr val="131313"/>
                </a:solidFill>
                <a:latin typeface="Franklin Gothic Book"/>
                <a:cs typeface="Franklin Gothic Book"/>
              </a:rPr>
              <a:t> </a:t>
            </a:r>
            <a:r>
              <a:rPr sz="1400" dirty="0">
                <a:solidFill>
                  <a:srgbClr val="131313"/>
                </a:solidFill>
                <a:latin typeface="Franklin Gothic Book"/>
                <a:cs typeface="Franklin Gothic Book"/>
              </a:rPr>
              <a:t>the</a:t>
            </a:r>
            <a:r>
              <a:rPr sz="1400" spc="-20" dirty="0">
                <a:solidFill>
                  <a:srgbClr val="131313"/>
                </a:solidFill>
                <a:latin typeface="Franklin Gothic Book"/>
                <a:cs typeface="Franklin Gothic Book"/>
              </a:rPr>
              <a:t> </a:t>
            </a:r>
            <a:r>
              <a:rPr sz="1400" spc="-10" dirty="0">
                <a:solidFill>
                  <a:srgbClr val="131313"/>
                </a:solidFill>
                <a:latin typeface="Franklin Gothic Book"/>
                <a:cs typeface="Franklin Gothic Book"/>
              </a:rPr>
              <a:t>‘Right-</a:t>
            </a:r>
            <a:r>
              <a:rPr sz="1400" dirty="0">
                <a:solidFill>
                  <a:srgbClr val="131313"/>
                </a:solidFill>
                <a:latin typeface="Franklin Gothic Book"/>
                <a:cs typeface="Franklin Gothic Book"/>
              </a:rPr>
              <a:t>of-</a:t>
            </a:r>
            <a:r>
              <a:rPr sz="1400" spc="-20" dirty="0">
                <a:solidFill>
                  <a:srgbClr val="131313"/>
                </a:solidFill>
                <a:latin typeface="Franklin Gothic Book"/>
                <a:cs typeface="Franklin Gothic Book"/>
              </a:rPr>
              <a:t>Way’</a:t>
            </a:r>
            <a:endParaRPr sz="1400">
              <a:latin typeface="Franklin Gothic Book"/>
              <a:cs typeface="Franklin Gothic Book"/>
            </a:endParaRPr>
          </a:p>
          <a:p>
            <a:pPr marL="772160" indent="-172085">
              <a:lnSpc>
                <a:spcPct val="100000"/>
              </a:lnSpc>
              <a:spcBef>
                <a:spcPts val="1405"/>
              </a:spcBef>
              <a:buFont typeface="Arial"/>
              <a:buChar char="•"/>
              <a:tabLst>
                <a:tab pos="772795" algn="l"/>
              </a:tabLst>
            </a:pPr>
            <a:r>
              <a:rPr sz="1100" dirty="0">
                <a:solidFill>
                  <a:srgbClr val="131313"/>
                </a:solidFill>
                <a:latin typeface="Franklin Gothic Book"/>
                <a:cs typeface="Franklin Gothic Book"/>
              </a:rPr>
              <a:t>‘STOP’</a:t>
            </a:r>
            <a:r>
              <a:rPr sz="1100" spc="-10" dirty="0">
                <a:solidFill>
                  <a:srgbClr val="131313"/>
                </a:solidFill>
                <a:latin typeface="Franklin Gothic Book"/>
                <a:cs typeface="Franklin Gothic Book"/>
              </a:rPr>
              <a:t> </a:t>
            </a:r>
            <a:r>
              <a:rPr sz="1100" dirty="0">
                <a:solidFill>
                  <a:srgbClr val="131313"/>
                </a:solidFill>
                <a:latin typeface="Franklin Gothic Book"/>
                <a:cs typeface="Franklin Gothic Book"/>
              </a:rPr>
              <a:t>if</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it</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is</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safe</a:t>
            </a:r>
            <a:r>
              <a:rPr sz="1100" spc="-5"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do</a:t>
            </a:r>
            <a:r>
              <a:rPr sz="1100" spc="-20" dirty="0">
                <a:solidFill>
                  <a:srgbClr val="131313"/>
                </a:solidFill>
                <a:latin typeface="Franklin Gothic Book"/>
                <a:cs typeface="Franklin Gothic Book"/>
              </a:rPr>
              <a:t> </a:t>
            </a:r>
            <a:r>
              <a:rPr sz="1100" spc="-25" dirty="0">
                <a:solidFill>
                  <a:srgbClr val="131313"/>
                </a:solidFill>
                <a:latin typeface="Franklin Gothic Book"/>
                <a:cs typeface="Franklin Gothic Book"/>
              </a:rPr>
              <a:t>so.</a:t>
            </a:r>
            <a:endParaRPr sz="1100">
              <a:latin typeface="Franklin Gothic Book"/>
              <a:cs typeface="Franklin Gothic Book"/>
            </a:endParaRPr>
          </a:p>
          <a:p>
            <a:pPr>
              <a:lnSpc>
                <a:spcPct val="100000"/>
              </a:lnSpc>
            </a:pPr>
            <a:endParaRPr sz="1450">
              <a:latin typeface="Franklin Gothic Book"/>
              <a:cs typeface="Franklin Gothic Book"/>
            </a:endParaRPr>
          </a:p>
          <a:p>
            <a:pPr marL="210820" marR="31750" indent="-172085">
              <a:lnSpc>
                <a:spcPts val="1060"/>
              </a:lnSpc>
              <a:buFont typeface="Arial"/>
              <a:buChar char="•"/>
              <a:tabLst>
                <a:tab pos="239395" algn="l"/>
              </a:tabLst>
            </a:pPr>
            <a:r>
              <a:rPr sz="1100" dirty="0">
                <a:solidFill>
                  <a:srgbClr val="131313"/>
                </a:solidFill>
                <a:latin typeface="Franklin Gothic Book"/>
                <a:cs typeface="Franklin Gothic Book"/>
              </a:rPr>
              <a:t>If</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stopped</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at</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night</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due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15" dirty="0">
                <a:solidFill>
                  <a:srgbClr val="131313"/>
                </a:solidFill>
                <a:latin typeface="Franklin Gothic Book"/>
                <a:cs typeface="Franklin Gothic Book"/>
              </a:rPr>
              <a:t> </a:t>
            </a:r>
            <a:r>
              <a:rPr sz="1100" spc="-10" dirty="0">
                <a:solidFill>
                  <a:srgbClr val="131313"/>
                </a:solidFill>
                <a:latin typeface="Franklin Gothic Book"/>
                <a:cs typeface="Franklin Gothic Book"/>
              </a:rPr>
              <a:t>wildlife</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presence</a:t>
            </a:r>
            <a:r>
              <a:rPr sz="1100" spc="-5" dirty="0">
                <a:solidFill>
                  <a:srgbClr val="131313"/>
                </a:solidFill>
                <a:latin typeface="Franklin Gothic Book"/>
                <a:cs typeface="Franklin Gothic Book"/>
              </a:rPr>
              <a:t> </a:t>
            </a:r>
            <a:r>
              <a:rPr sz="1100" spc="-25" dirty="0">
                <a:solidFill>
                  <a:srgbClr val="131313"/>
                </a:solidFill>
                <a:latin typeface="Franklin Gothic Book"/>
                <a:cs typeface="Franklin Gothic Book"/>
              </a:rPr>
              <a:t>on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road</a:t>
            </a:r>
            <a:r>
              <a:rPr sz="1100" spc="-20" dirty="0">
                <a:solidFill>
                  <a:srgbClr val="131313"/>
                </a:solidFill>
                <a:latin typeface="Franklin Gothic Book"/>
                <a:cs typeface="Franklin Gothic Book"/>
              </a:rPr>
              <a:t> </a:t>
            </a:r>
            <a:r>
              <a:rPr sz="1100" spc="-10" dirty="0">
                <a:solidFill>
                  <a:srgbClr val="131313"/>
                </a:solidFill>
                <a:latin typeface="Franklin Gothic Book"/>
                <a:cs typeface="Franklin Gothic Book"/>
              </a:rPr>
              <a:t>turn-</a:t>
            </a:r>
            <a:r>
              <a:rPr sz="1100" dirty="0">
                <a:solidFill>
                  <a:srgbClr val="131313"/>
                </a:solidFill>
                <a:latin typeface="Franklin Gothic Book"/>
                <a:cs typeface="Franklin Gothic Book"/>
              </a:rPr>
              <a:t>off</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bright</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head</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lights</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and</a:t>
            </a:r>
            <a:r>
              <a:rPr sz="1100" spc="-20" dirty="0">
                <a:solidFill>
                  <a:srgbClr val="131313"/>
                </a:solidFill>
                <a:latin typeface="Franklin Gothic Book"/>
                <a:cs typeface="Franklin Gothic Book"/>
              </a:rPr>
              <a:t> leave</a:t>
            </a:r>
            <a:endParaRPr sz="1100">
              <a:latin typeface="Franklin Gothic Book"/>
              <a:cs typeface="Franklin Gothic Book"/>
            </a:endParaRPr>
          </a:p>
          <a:p>
            <a:pPr marL="633095">
              <a:lnSpc>
                <a:spcPts val="1060"/>
              </a:lnSpc>
            </a:pPr>
            <a:r>
              <a:rPr sz="1100" dirty="0">
                <a:solidFill>
                  <a:srgbClr val="131313"/>
                </a:solidFill>
                <a:latin typeface="Franklin Gothic Book"/>
                <a:cs typeface="Franklin Gothic Book"/>
              </a:rPr>
              <a:t>low</a:t>
            </a:r>
            <a:r>
              <a:rPr sz="1100" spc="-45" dirty="0">
                <a:solidFill>
                  <a:srgbClr val="131313"/>
                </a:solidFill>
                <a:latin typeface="Franklin Gothic Book"/>
                <a:cs typeface="Franklin Gothic Book"/>
              </a:rPr>
              <a:t> </a:t>
            </a:r>
            <a:r>
              <a:rPr sz="1100" dirty="0">
                <a:solidFill>
                  <a:srgbClr val="131313"/>
                </a:solidFill>
                <a:latin typeface="Franklin Gothic Book"/>
                <a:cs typeface="Franklin Gothic Book"/>
              </a:rPr>
              <a:t>beams</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or</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running</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lights</a:t>
            </a:r>
            <a:r>
              <a:rPr sz="1100" spc="-35" dirty="0">
                <a:solidFill>
                  <a:srgbClr val="131313"/>
                </a:solidFill>
                <a:latin typeface="Franklin Gothic Book"/>
                <a:cs typeface="Franklin Gothic Book"/>
              </a:rPr>
              <a:t> </a:t>
            </a:r>
            <a:r>
              <a:rPr sz="1100" spc="-25" dirty="0">
                <a:solidFill>
                  <a:srgbClr val="131313"/>
                </a:solidFill>
                <a:latin typeface="Franklin Gothic Book"/>
                <a:cs typeface="Franklin Gothic Book"/>
              </a:rPr>
              <a:t>on.</a:t>
            </a:r>
            <a:endParaRPr sz="1100">
              <a:latin typeface="Franklin Gothic Book"/>
              <a:cs typeface="Franklin Gothic Book"/>
            </a:endParaRPr>
          </a:p>
          <a:p>
            <a:pPr>
              <a:lnSpc>
                <a:spcPct val="100000"/>
              </a:lnSpc>
              <a:spcBef>
                <a:spcPts val="30"/>
              </a:spcBef>
            </a:pPr>
            <a:endParaRPr sz="1200">
              <a:latin typeface="Franklin Gothic Book"/>
              <a:cs typeface="Franklin Gothic Book"/>
            </a:endParaRPr>
          </a:p>
          <a:p>
            <a:pPr marL="935355" lvl="1" indent="-172085">
              <a:lnSpc>
                <a:spcPct val="100000"/>
              </a:lnSpc>
              <a:buFont typeface="Arial"/>
              <a:buChar char="•"/>
              <a:tabLst>
                <a:tab pos="935990" algn="l"/>
              </a:tabLst>
            </a:pPr>
            <a:r>
              <a:rPr sz="1100" dirty="0">
                <a:solidFill>
                  <a:srgbClr val="131313"/>
                </a:solidFill>
                <a:latin typeface="Franklin Gothic Book"/>
                <a:cs typeface="Franklin Gothic Book"/>
              </a:rPr>
              <a:t>Avoid</a:t>
            </a:r>
            <a:r>
              <a:rPr sz="1100" spc="-40" dirty="0">
                <a:solidFill>
                  <a:srgbClr val="131313"/>
                </a:solidFill>
                <a:latin typeface="Franklin Gothic Book"/>
                <a:cs typeface="Franklin Gothic Book"/>
              </a:rPr>
              <a:t> </a:t>
            </a:r>
            <a:r>
              <a:rPr sz="1100" dirty="0">
                <a:solidFill>
                  <a:srgbClr val="131313"/>
                </a:solidFill>
                <a:latin typeface="Franklin Gothic Book"/>
                <a:cs typeface="Franklin Gothic Book"/>
              </a:rPr>
              <a:t>using</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horn.</a:t>
            </a:r>
            <a:endParaRPr sz="1100">
              <a:latin typeface="Franklin Gothic Book"/>
              <a:cs typeface="Franklin Gothic Book"/>
            </a:endParaRPr>
          </a:p>
          <a:p>
            <a:pPr>
              <a:lnSpc>
                <a:spcPct val="100000"/>
              </a:lnSpc>
              <a:spcBef>
                <a:spcPts val="35"/>
              </a:spcBef>
            </a:pPr>
            <a:endParaRPr sz="1200">
              <a:latin typeface="Franklin Gothic Book"/>
              <a:cs typeface="Franklin Gothic Book"/>
            </a:endParaRPr>
          </a:p>
          <a:p>
            <a:pPr marL="777875" indent="-172085">
              <a:lnSpc>
                <a:spcPct val="100000"/>
              </a:lnSpc>
              <a:buFont typeface="Arial"/>
              <a:buChar char="•"/>
              <a:tabLst>
                <a:tab pos="778510" algn="l"/>
              </a:tabLst>
            </a:pPr>
            <a:r>
              <a:rPr sz="1100" dirty="0">
                <a:solidFill>
                  <a:srgbClr val="131313"/>
                </a:solidFill>
                <a:latin typeface="Franklin Gothic Book"/>
                <a:cs typeface="Franklin Gothic Book"/>
              </a:rPr>
              <a:t>Remain</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inside</a:t>
            </a:r>
            <a:r>
              <a:rPr sz="1100" spc="-4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a:t>
            </a:r>
            <a:r>
              <a:rPr sz="1100" spc="-10" dirty="0">
                <a:solidFill>
                  <a:srgbClr val="131313"/>
                </a:solidFill>
                <a:latin typeface="Franklin Gothic Book"/>
                <a:cs typeface="Franklin Gothic Book"/>
              </a:rPr>
              <a:t>vehicle.</a:t>
            </a:r>
            <a:endParaRPr sz="1100">
              <a:latin typeface="Franklin Gothic Book"/>
              <a:cs typeface="Franklin Gothic Book"/>
            </a:endParaRPr>
          </a:p>
          <a:p>
            <a:pPr>
              <a:lnSpc>
                <a:spcPct val="100000"/>
              </a:lnSpc>
            </a:pPr>
            <a:endParaRPr sz="1450">
              <a:latin typeface="Franklin Gothic Book"/>
              <a:cs typeface="Franklin Gothic Book"/>
            </a:endParaRPr>
          </a:p>
          <a:p>
            <a:pPr marL="339090" marR="161290" indent="-172720">
              <a:lnSpc>
                <a:spcPts val="1060"/>
              </a:lnSpc>
              <a:buFont typeface="Arial"/>
              <a:buChar char="•"/>
              <a:tabLst>
                <a:tab pos="440055" algn="l"/>
              </a:tabLst>
            </a:pPr>
            <a:r>
              <a:rPr sz="1100" dirty="0">
                <a:solidFill>
                  <a:srgbClr val="131313"/>
                </a:solidFill>
                <a:latin typeface="Franklin Gothic Book"/>
                <a:cs typeface="Franklin Gothic Book"/>
              </a:rPr>
              <a:t>Wait</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for</a:t>
            </a:r>
            <a:r>
              <a:rPr sz="1100" spc="-25" dirty="0">
                <a:solidFill>
                  <a:srgbClr val="131313"/>
                </a:solidFill>
                <a:latin typeface="Franklin Gothic Book"/>
                <a:cs typeface="Franklin Gothic Book"/>
              </a:rPr>
              <a:t> </a:t>
            </a:r>
            <a:r>
              <a:rPr sz="1100" spc="-10" dirty="0">
                <a:solidFill>
                  <a:srgbClr val="131313"/>
                </a:solidFill>
                <a:latin typeface="Franklin Gothic Book"/>
                <a:cs typeface="Franklin Gothic Book"/>
              </a:rPr>
              <a:t>wildlife</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pass</a:t>
            </a:r>
            <a:r>
              <a:rPr sz="1100" spc="-5" dirty="0">
                <a:solidFill>
                  <a:srgbClr val="131313"/>
                </a:solidFill>
                <a:latin typeface="Franklin Gothic Book"/>
                <a:cs typeface="Franklin Gothic Book"/>
              </a:rPr>
              <a:t> </a:t>
            </a:r>
            <a:r>
              <a:rPr sz="1100" dirty="0">
                <a:solidFill>
                  <a:srgbClr val="131313"/>
                </a:solidFill>
                <a:latin typeface="Franklin Gothic Book"/>
                <a:cs typeface="Franklin Gothic Book"/>
              </a:rPr>
              <a:t>before</a:t>
            </a:r>
            <a:r>
              <a:rPr sz="1100" spc="-15" dirty="0">
                <a:solidFill>
                  <a:srgbClr val="131313"/>
                </a:solidFill>
                <a:latin typeface="Franklin Gothic Book"/>
                <a:cs typeface="Franklin Gothic Book"/>
              </a:rPr>
              <a:t> </a:t>
            </a:r>
            <a:r>
              <a:rPr sz="1100" spc="-10" dirty="0">
                <a:solidFill>
                  <a:srgbClr val="131313"/>
                </a:solidFill>
                <a:latin typeface="Franklin Gothic Book"/>
                <a:cs typeface="Franklin Gothic Book"/>
              </a:rPr>
              <a:t>continuing 	</a:t>
            </a:r>
            <a:r>
              <a:rPr sz="1100" dirty="0">
                <a:solidFill>
                  <a:srgbClr val="131313"/>
                </a:solidFill>
                <a:latin typeface="Franklin Gothic Book"/>
                <a:cs typeface="Franklin Gothic Book"/>
              </a:rPr>
              <a:t>route</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at</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a</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reduced</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speed</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of</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10</a:t>
            </a:r>
            <a:r>
              <a:rPr sz="1100" spc="-20" dirty="0">
                <a:solidFill>
                  <a:srgbClr val="131313"/>
                </a:solidFill>
                <a:latin typeface="Franklin Gothic Book"/>
                <a:cs typeface="Franklin Gothic Book"/>
              </a:rPr>
              <a:t> km/h.</a:t>
            </a:r>
            <a:endParaRPr sz="1100">
              <a:latin typeface="Franklin Gothic Book"/>
              <a:cs typeface="Franklin Gothic Book"/>
            </a:endParaRPr>
          </a:p>
          <a:p>
            <a:pPr>
              <a:lnSpc>
                <a:spcPct val="100000"/>
              </a:lnSpc>
              <a:buClr>
                <a:srgbClr val="131313"/>
              </a:buClr>
              <a:buFont typeface="Arial"/>
              <a:buChar char="•"/>
            </a:pPr>
            <a:endParaRPr sz="1450">
              <a:latin typeface="Franklin Gothic Book"/>
              <a:cs typeface="Franklin Gothic Book"/>
            </a:endParaRPr>
          </a:p>
          <a:p>
            <a:pPr marL="239395" marR="62230" lvl="1" indent="177165">
              <a:lnSpc>
                <a:spcPts val="1060"/>
              </a:lnSpc>
              <a:spcBef>
                <a:spcPts val="5"/>
              </a:spcBef>
              <a:buFont typeface="Arial"/>
              <a:buChar char="•"/>
              <a:tabLst>
                <a:tab pos="416559" algn="l"/>
              </a:tabLst>
            </a:pPr>
            <a:r>
              <a:rPr sz="1100" dirty="0">
                <a:solidFill>
                  <a:srgbClr val="131313"/>
                </a:solidFill>
                <a:latin typeface="Franklin Gothic Book"/>
                <a:cs typeface="Franklin Gothic Book"/>
              </a:rPr>
              <a:t>Use</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a</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radio</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report</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presence</a:t>
            </a:r>
            <a:r>
              <a:rPr sz="1100" spc="-5" dirty="0">
                <a:solidFill>
                  <a:srgbClr val="131313"/>
                </a:solidFill>
                <a:latin typeface="Franklin Gothic Book"/>
                <a:cs typeface="Franklin Gothic Book"/>
              </a:rPr>
              <a:t> </a:t>
            </a:r>
            <a:r>
              <a:rPr sz="1100" spc="-25" dirty="0">
                <a:solidFill>
                  <a:srgbClr val="131313"/>
                </a:solidFill>
                <a:latin typeface="Franklin Gothic Book"/>
                <a:cs typeface="Franklin Gothic Book"/>
              </a:rPr>
              <a:t>and </a:t>
            </a:r>
            <a:r>
              <a:rPr sz="1100" dirty="0">
                <a:solidFill>
                  <a:srgbClr val="131313"/>
                </a:solidFill>
                <a:latin typeface="Franklin Gothic Book"/>
                <a:cs typeface="Franklin Gothic Book"/>
              </a:rPr>
              <a:t>location</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of</a:t>
            </a:r>
            <a:r>
              <a:rPr sz="1100" spc="-25" dirty="0">
                <a:solidFill>
                  <a:srgbClr val="131313"/>
                </a:solidFill>
                <a:latin typeface="Franklin Gothic Book"/>
                <a:cs typeface="Franklin Gothic Book"/>
              </a:rPr>
              <a:t> </a:t>
            </a:r>
            <a:r>
              <a:rPr sz="1100" spc="-10" dirty="0">
                <a:solidFill>
                  <a:srgbClr val="131313"/>
                </a:solidFill>
                <a:latin typeface="Franklin Gothic Book"/>
                <a:cs typeface="Franklin Gothic Book"/>
              </a:rPr>
              <a:t>wildlife,</a:t>
            </a:r>
            <a:r>
              <a:rPr sz="1100" spc="-50" dirty="0">
                <a:solidFill>
                  <a:srgbClr val="131313"/>
                </a:solidFill>
                <a:latin typeface="Franklin Gothic Book"/>
                <a:cs typeface="Franklin Gothic Book"/>
              </a:rPr>
              <a:t> </a:t>
            </a:r>
            <a:r>
              <a:rPr sz="1100" dirty="0">
                <a:solidFill>
                  <a:srgbClr val="131313"/>
                </a:solidFill>
                <a:latin typeface="Franklin Gothic Book"/>
                <a:cs typeface="Franklin Gothic Book"/>
              </a:rPr>
              <a:t>and</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parked</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vehicle</a:t>
            </a:r>
            <a:r>
              <a:rPr sz="1100" spc="-10" dirty="0">
                <a:solidFill>
                  <a:srgbClr val="131313"/>
                </a:solidFill>
                <a:latin typeface="Franklin Gothic Book"/>
                <a:cs typeface="Franklin Gothic Book"/>
              </a:rPr>
              <a:t> </a:t>
            </a:r>
            <a:r>
              <a:rPr sz="1100" spc="-25" dirty="0">
                <a:solidFill>
                  <a:srgbClr val="131313"/>
                </a:solidFill>
                <a:latin typeface="Franklin Gothic Book"/>
                <a:cs typeface="Franklin Gothic Book"/>
              </a:rPr>
              <a:t>to</a:t>
            </a:r>
            <a:endParaRPr sz="1100">
              <a:latin typeface="Franklin Gothic Book"/>
              <a:cs typeface="Franklin Gothic Book"/>
            </a:endParaRPr>
          </a:p>
          <a:p>
            <a:pPr marL="449580">
              <a:lnSpc>
                <a:spcPts val="1060"/>
              </a:lnSpc>
            </a:pPr>
            <a:r>
              <a:rPr sz="1100" dirty="0">
                <a:solidFill>
                  <a:srgbClr val="131313"/>
                </a:solidFill>
                <a:latin typeface="Franklin Gothic Book"/>
                <a:cs typeface="Franklin Gothic Book"/>
              </a:rPr>
              <a:t>other</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Drivers</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and</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‘Dispatch</a:t>
            </a:r>
            <a:r>
              <a:rPr sz="1100" spc="-20" dirty="0">
                <a:solidFill>
                  <a:srgbClr val="131313"/>
                </a:solidFill>
                <a:latin typeface="Franklin Gothic Book"/>
                <a:cs typeface="Franklin Gothic Book"/>
              </a:rPr>
              <a:t> </a:t>
            </a:r>
            <a:r>
              <a:rPr sz="1100" spc="-10" dirty="0">
                <a:solidFill>
                  <a:srgbClr val="131313"/>
                </a:solidFill>
                <a:latin typeface="Franklin Gothic Book"/>
                <a:cs typeface="Franklin Gothic Book"/>
              </a:rPr>
              <a:t>Office’.</a:t>
            </a:r>
            <a:endParaRPr sz="1100">
              <a:latin typeface="Franklin Gothic Book"/>
              <a:cs typeface="Franklin Gothic Book"/>
            </a:endParaRPr>
          </a:p>
          <a:p>
            <a:pPr>
              <a:lnSpc>
                <a:spcPct val="100000"/>
              </a:lnSpc>
              <a:spcBef>
                <a:spcPts val="55"/>
              </a:spcBef>
            </a:pPr>
            <a:endParaRPr sz="1400">
              <a:latin typeface="Franklin Gothic Book"/>
              <a:cs typeface="Franklin Gothic Book"/>
            </a:endParaRPr>
          </a:p>
          <a:p>
            <a:pPr marL="318135" marR="140970" indent="-162560">
              <a:lnSpc>
                <a:spcPts val="1060"/>
              </a:lnSpc>
              <a:buFont typeface="Arial"/>
              <a:buChar char="•"/>
              <a:tabLst>
                <a:tab pos="328295" algn="l"/>
              </a:tabLst>
            </a:pPr>
            <a:r>
              <a:rPr sz="1100" dirty="0">
                <a:solidFill>
                  <a:srgbClr val="131313"/>
                </a:solidFill>
                <a:latin typeface="Franklin Gothic Book"/>
                <a:cs typeface="Franklin Gothic Book"/>
              </a:rPr>
              <a:t>Complete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a:t>
            </a:r>
            <a:r>
              <a:rPr sz="1100" spc="-10" dirty="0">
                <a:solidFill>
                  <a:srgbClr val="131313"/>
                </a:solidFill>
                <a:latin typeface="Franklin Gothic Book"/>
                <a:cs typeface="Franklin Gothic Book"/>
              </a:rPr>
              <a:t>‘Wildlife</a:t>
            </a:r>
            <a:r>
              <a:rPr sz="1100" spc="-45" dirty="0">
                <a:solidFill>
                  <a:srgbClr val="131313"/>
                </a:solidFill>
                <a:latin typeface="Franklin Gothic Book"/>
                <a:cs typeface="Franklin Gothic Book"/>
              </a:rPr>
              <a:t> </a:t>
            </a:r>
            <a:r>
              <a:rPr sz="1100" dirty="0">
                <a:solidFill>
                  <a:srgbClr val="131313"/>
                </a:solidFill>
                <a:latin typeface="Franklin Gothic Book"/>
                <a:cs typeface="Franklin Gothic Book"/>
              </a:rPr>
              <a:t>Sightings</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Log’</a:t>
            </a:r>
            <a:r>
              <a:rPr sz="1100" spc="-35" dirty="0">
                <a:solidFill>
                  <a:srgbClr val="131313"/>
                </a:solidFill>
                <a:latin typeface="Franklin Gothic Book"/>
                <a:cs typeface="Franklin Gothic Book"/>
              </a:rPr>
              <a:t> </a:t>
            </a:r>
            <a:r>
              <a:rPr sz="1100" spc="-20" dirty="0">
                <a:solidFill>
                  <a:srgbClr val="131313"/>
                </a:solidFill>
                <a:latin typeface="Franklin Gothic Book"/>
                <a:cs typeface="Franklin Gothic Book"/>
              </a:rPr>
              <a:t>form </a:t>
            </a:r>
            <a:r>
              <a:rPr sz="1100" dirty="0">
                <a:solidFill>
                  <a:srgbClr val="131313"/>
                </a:solidFill>
                <a:latin typeface="Franklin Gothic Book"/>
                <a:cs typeface="Franklin Gothic Book"/>
              </a:rPr>
              <a:t>upon</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arrival</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at</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Gahcho</a:t>
            </a:r>
            <a:r>
              <a:rPr sz="1100" spc="-5" dirty="0">
                <a:solidFill>
                  <a:srgbClr val="131313"/>
                </a:solidFill>
                <a:latin typeface="Franklin Gothic Book"/>
                <a:cs typeface="Franklin Gothic Book"/>
              </a:rPr>
              <a:t> </a:t>
            </a:r>
            <a:r>
              <a:rPr sz="1100" dirty="0">
                <a:solidFill>
                  <a:srgbClr val="131313"/>
                </a:solidFill>
                <a:latin typeface="Franklin Gothic Book"/>
                <a:cs typeface="Franklin Gothic Book"/>
              </a:rPr>
              <a:t>Kué</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or</a:t>
            </a:r>
            <a:r>
              <a:rPr sz="1100" spc="-25" dirty="0">
                <a:solidFill>
                  <a:srgbClr val="131313"/>
                </a:solidFill>
                <a:latin typeface="Franklin Gothic Book"/>
                <a:cs typeface="Franklin Gothic Book"/>
              </a:rPr>
              <a:t> </a:t>
            </a:r>
            <a:r>
              <a:rPr sz="1100" spc="-10" dirty="0">
                <a:solidFill>
                  <a:srgbClr val="131313"/>
                </a:solidFill>
                <a:latin typeface="Franklin Gothic Book"/>
                <a:cs typeface="Franklin Gothic Book"/>
              </a:rPr>
              <a:t>Yellowknife</a:t>
            </a:r>
            <a:endParaRPr sz="1100">
              <a:latin typeface="Franklin Gothic Book"/>
              <a:cs typeface="Franklin Gothic Book"/>
            </a:endParaRPr>
          </a:p>
          <a:p>
            <a:pPr marL="1052830">
              <a:lnSpc>
                <a:spcPts val="1060"/>
              </a:lnSpc>
            </a:pPr>
            <a:r>
              <a:rPr sz="1100" dirty="0">
                <a:solidFill>
                  <a:srgbClr val="131313"/>
                </a:solidFill>
                <a:latin typeface="Franklin Gothic Book"/>
                <a:cs typeface="Franklin Gothic Book"/>
              </a:rPr>
              <a:t>‘Dispatch</a:t>
            </a:r>
            <a:r>
              <a:rPr sz="1100" spc="-40" dirty="0">
                <a:solidFill>
                  <a:srgbClr val="131313"/>
                </a:solidFill>
                <a:latin typeface="Franklin Gothic Book"/>
                <a:cs typeface="Franklin Gothic Book"/>
              </a:rPr>
              <a:t> </a:t>
            </a:r>
            <a:r>
              <a:rPr sz="1100" spc="-10" dirty="0">
                <a:solidFill>
                  <a:srgbClr val="131313"/>
                </a:solidFill>
                <a:latin typeface="Franklin Gothic Book"/>
                <a:cs typeface="Franklin Gothic Book"/>
              </a:rPr>
              <a:t>Office’.</a:t>
            </a:r>
            <a:endParaRPr sz="1100">
              <a:latin typeface="Franklin Gothic Book"/>
              <a:cs typeface="Franklin Gothic Book"/>
            </a:endParaRPr>
          </a:p>
        </p:txBody>
      </p:sp>
      <p:sp>
        <p:nvSpPr>
          <p:cNvPr id="7" name="object 7"/>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15" dirty="0"/>
              <a:t> </a:t>
            </a:r>
            <a:r>
              <a:rPr dirty="0"/>
              <a:t>KUÉ</a:t>
            </a:r>
            <a:r>
              <a:rPr spc="-15" dirty="0"/>
              <a:t> </a:t>
            </a:r>
            <a:r>
              <a:rPr dirty="0"/>
              <a:t>SPUR</a:t>
            </a:r>
            <a:r>
              <a:rPr spc="-20" dirty="0"/>
              <a:t> </a:t>
            </a:r>
            <a:r>
              <a:rPr dirty="0"/>
              <a:t>ROAD</a:t>
            </a:r>
            <a:r>
              <a:rPr spc="-20" dirty="0"/>
              <a:t> </a:t>
            </a:r>
            <a:r>
              <a:rPr dirty="0"/>
              <a:t>–</a:t>
            </a:r>
            <a:r>
              <a:rPr spc="5" dirty="0"/>
              <a:t> </a:t>
            </a:r>
            <a:r>
              <a:rPr dirty="0"/>
              <a:t>WILDLIFE</a:t>
            </a:r>
            <a:r>
              <a:rPr spc="-20" dirty="0"/>
              <a:t> </a:t>
            </a:r>
            <a:r>
              <a:rPr spc="-10" dirty="0"/>
              <a:t>RIGHT-</a:t>
            </a:r>
            <a:r>
              <a:rPr dirty="0"/>
              <a:t>OF-</a:t>
            </a:r>
            <a:r>
              <a:rPr spc="-25" dirty="0"/>
              <a:t>WAY</a:t>
            </a:r>
          </a:p>
        </p:txBody>
      </p:sp>
      <p:pic>
        <p:nvPicPr>
          <p:cNvPr id="8" name="object 8"/>
          <p:cNvPicPr/>
          <p:nvPr/>
        </p:nvPicPr>
        <p:blipFill>
          <a:blip r:embed="rId3" cstate="print"/>
          <a:stretch>
            <a:fillRect/>
          </a:stretch>
        </p:blipFill>
        <p:spPr>
          <a:xfrm>
            <a:off x="4132326" y="3163823"/>
            <a:ext cx="3557777" cy="1739645"/>
          </a:xfrm>
          <a:prstGeom prst="rect">
            <a:avLst/>
          </a:prstGeom>
        </p:spPr>
      </p:pic>
      <p:pic>
        <p:nvPicPr>
          <p:cNvPr id="9" name="object 9"/>
          <p:cNvPicPr/>
          <p:nvPr/>
        </p:nvPicPr>
        <p:blipFill>
          <a:blip r:embed="rId4" cstate="print"/>
          <a:stretch>
            <a:fillRect/>
          </a:stretch>
        </p:blipFill>
        <p:spPr>
          <a:xfrm>
            <a:off x="4132326" y="1082802"/>
            <a:ext cx="3557777" cy="1797557"/>
          </a:xfrm>
          <a:prstGeom prst="rect">
            <a:avLst/>
          </a:prstGeom>
        </p:spPr>
      </p:pic>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91440">
              <a:lnSpc>
                <a:spcPct val="100000"/>
              </a:lnSpc>
              <a:spcBef>
                <a:spcPts val="40"/>
              </a:spcBef>
            </a:pPr>
            <a:r>
              <a:rPr dirty="0"/>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2" cstate="print"/>
            <a:stretch>
              <a:fillRect/>
            </a:stretch>
          </p:blipFill>
          <p:spPr>
            <a:xfrm>
              <a:off x="8300465" y="261366"/>
              <a:ext cx="422147" cy="421373"/>
            </a:xfrm>
            <a:prstGeom prst="rect">
              <a:avLst/>
            </a:prstGeom>
          </p:spPr>
        </p:pic>
      </p:grpSp>
      <p:sp>
        <p:nvSpPr>
          <p:cNvPr id="6" name="object 6"/>
          <p:cNvSpPr/>
          <p:nvPr/>
        </p:nvSpPr>
        <p:spPr>
          <a:xfrm>
            <a:off x="432054" y="1079753"/>
            <a:ext cx="4140200" cy="3907154"/>
          </a:xfrm>
          <a:custGeom>
            <a:avLst/>
            <a:gdLst/>
            <a:ahLst/>
            <a:cxnLst/>
            <a:rect l="l" t="t" r="r" b="b"/>
            <a:pathLst>
              <a:path w="4140200" h="3907154">
                <a:moveTo>
                  <a:pt x="0" y="0"/>
                </a:moveTo>
                <a:lnTo>
                  <a:pt x="4139946" y="0"/>
                </a:lnTo>
                <a:lnTo>
                  <a:pt x="4139946" y="3906774"/>
                </a:lnTo>
                <a:lnTo>
                  <a:pt x="0" y="3906774"/>
                </a:lnTo>
                <a:lnTo>
                  <a:pt x="0" y="0"/>
                </a:lnTo>
                <a:close/>
              </a:path>
            </a:pathLst>
          </a:custGeom>
          <a:ln w="10795">
            <a:solidFill>
              <a:srgbClr val="131313"/>
            </a:solidFill>
          </a:ln>
        </p:spPr>
        <p:txBody>
          <a:bodyPr wrap="square" lIns="0" tIns="0" rIns="0" bIns="0" rtlCol="0"/>
          <a:lstStyle/>
          <a:p>
            <a:endParaRPr/>
          </a:p>
        </p:txBody>
      </p:sp>
      <p:sp>
        <p:nvSpPr>
          <p:cNvPr id="7" name="object 7"/>
          <p:cNvSpPr txBox="1"/>
          <p:nvPr/>
        </p:nvSpPr>
        <p:spPr>
          <a:xfrm>
            <a:off x="419300" y="1202173"/>
            <a:ext cx="4104640" cy="1796646"/>
          </a:xfrm>
          <a:prstGeom prst="rect">
            <a:avLst/>
          </a:prstGeom>
        </p:spPr>
        <p:txBody>
          <a:bodyPr vert="horz" wrap="square" lIns="0" tIns="44450" rIns="0" bIns="0" rtlCol="0">
            <a:spAutoFit/>
          </a:bodyPr>
          <a:lstStyle/>
          <a:p>
            <a:pPr marL="192405" marR="5080" indent="-180340">
              <a:lnSpc>
                <a:spcPts val="1060"/>
              </a:lnSpc>
              <a:spcBef>
                <a:spcPts val="350"/>
              </a:spcBef>
              <a:buFont typeface="Arial"/>
              <a:buChar char="•"/>
              <a:tabLst>
                <a:tab pos="192405" algn="l"/>
                <a:tab pos="193040" algn="l"/>
              </a:tabLst>
            </a:pPr>
            <a:r>
              <a:rPr sz="1100" dirty="0">
                <a:solidFill>
                  <a:srgbClr val="131313"/>
                </a:solidFill>
                <a:latin typeface="Franklin Gothic Book"/>
                <a:cs typeface="Franklin Gothic Book"/>
              </a:rPr>
              <a:t>The</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Driver</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will</a:t>
            </a:r>
            <a:r>
              <a:rPr sz="1100" spc="-55" dirty="0">
                <a:solidFill>
                  <a:srgbClr val="131313"/>
                </a:solidFill>
                <a:latin typeface="Franklin Gothic Book"/>
                <a:cs typeface="Franklin Gothic Book"/>
              </a:rPr>
              <a:t> </a:t>
            </a:r>
            <a:r>
              <a:rPr sz="1100" dirty="0">
                <a:solidFill>
                  <a:srgbClr val="131313"/>
                </a:solidFill>
                <a:latin typeface="Franklin Gothic Book"/>
                <a:cs typeface="Franklin Gothic Book"/>
              </a:rPr>
              <a:t>Establish</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contact</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with</a:t>
            </a:r>
            <a:r>
              <a:rPr sz="1100" spc="-40" dirty="0">
                <a:solidFill>
                  <a:srgbClr val="131313"/>
                </a:solidFill>
                <a:latin typeface="Franklin Gothic Book"/>
                <a:cs typeface="Franklin Gothic Book"/>
              </a:rPr>
              <a:t> </a:t>
            </a:r>
            <a:r>
              <a:rPr sz="1100" dirty="0">
                <a:solidFill>
                  <a:srgbClr val="131313"/>
                </a:solidFill>
                <a:latin typeface="Franklin Gothic Book"/>
                <a:cs typeface="Franklin Gothic Book"/>
              </a:rPr>
              <a:t>‘GK</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Dispatch’</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at</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‘Portage</a:t>
            </a:r>
            <a:r>
              <a:rPr sz="1100" spc="-25" dirty="0">
                <a:solidFill>
                  <a:srgbClr val="131313"/>
                </a:solidFill>
                <a:latin typeface="Franklin Gothic Book"/>
                <a:cs typeface="Franklin Gothic Book"/>
              </a:rPr>
              <a:t> 2</a:t>
            </a:r>
            <a:r>
              <a:rPr lang="en-CA" sz="1100" spc="-25" dirty="0">
                <a:solidFill>
                  <a:srgbClr val="131313"/>
                </a:solidFill>
                <a:latin typeface="Franklin Gothic Book"/>
                <a:cs typeface="Franklin Gothic Book"/>
              </a:rPr>
              <a:t>4</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for</a:t>
            </a:r>
            <a:r>
              <a:rPr sz="1100" spc="-50" dirty="0">
                <a:solidFill>
                  <a:srgbClr val="131313"/>
                </a:solidFill>
                <a:latin typeface="Franklin Gothic Book"/>
                <a:cs typeface="Franklin Gothic Book"/>
              </a:rPr>
              <a:t> </a:t>
            </a:r>
            <a:r>
              <a:rPr sz="1100" dirty="0">
                <a:solidFill>
                  <a:srgbClr val="131313"/>
                </a:solidFill>
                <a:latin typeface="Franklin Gothic Book"/>
                <a:cs typeface="Franklin Gothic Book"/>
              </a:rPr>
              <a:t>incoming</a:t>
            </a:r>
            <a:r>
              <a:rPr sz="1100" spc="-25" dirty="0">
                <a:solidFill>
                  <a:srgbClr val="131313"/>
                </a:solidFill>
                <a:latin typeface="Franklin Gothic Book"/>
                <a:cs typeface="Franklin Gothic Book"/>
              </a:rPr>
              <a:t> </a:t>
            </a:r>
            <a:r>
              <a:rPr sz="1100" spc="-10" dirty="0">
                <a:solidFill>
                  <a:srgbClr val="131313"/>
                </a:solidFill>
                <a:latin typeface="Franklin Gothic Book"/>
                <a:cs typeface="Franklin Gothic Book"/>
              </a:rPr>
              <a:t>loads.</a:t>
            </a:r>
            <a:endParaRPr sz="1100" dirty="0">
              <a:latin typeface="Franklin Gothic Book"/>
              <a:cs typeface="Franklin Gothic Book"/>
            </a:endParaRPr>
          </a:p>
          <a:p>
            <a:pPr>
              <a:lnSpc>
                <a:spcPct val="100000"/>
              </a:lnSpc>
              <a:buClr>
                <a:srgbClr val="131313"/>
              </a:buClr>
              <a:buFont typeface="Arial"/>
              <a:buChar char="•"/>
            </a:pPr>
            <a:endParaRPr sz="1450" dirty="0">
              <a:latin typeface="Franklin Gothic Book"/>
              <a:cs typeface="Franklin Gothic Book"/>
            </a:endParaRPr>
          </a:p>
          <a:p>
            <a:pPr marL="192405" marR="58419" indent="-180340">
              <a:lnSpc>
                <a:spcPts val="1060"/>
              </a:lnSpc>
              <a:spcBef>
                <a:spcPts val="5"/>
              </a:spcBef>
              <a:buFont typeface="Arial"/>
              <a:buChar char="•"/>
              <a:tabLst>
                <a:tab pos="192405" algn="l"/>
                <a:tab pos="193040" algn="l"/>
              </a:tabLst>
            </a:pPr>
            <a:r>
              <a:rPr sz="1100" dirty="0">
                <a:solidFill>
                  <a:srgbClr val="131313"/>
                </a:solidFill>
                <a:latin typeface="Franklin Gothic Book"/>
                <a:cs typeface="Franklin Gothic Book"/>
              </a:rPr>
              <a:t>The</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Lead</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Driver</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is</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requested</a:t>
            </a:r>
            <a:r>
              <a:rPr sz="1100" spc="-10"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have</a:t>
            </a:r>
            <a:r>
              <a:rPr sz="1100" spc="-1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a:t>
            </a:r>
            <a:r>
              <a:rPr sz="1100" spc="-10" dirty="0">
                <a:solidFill>
                  <a:srgbClr val="131313"/>
                </a:solidFill>
                <a:latin typeface="Franklin Gothic Book"/>
                <a:cs typeface="Franklin Gothic Book"/>
              </a:rPr>
              <a:t>following</a:t>
            </a:r>
            <a:r>
              <a:rPr sz="1100" spc="-40" dirty="0">
                <a:solidFill>
                  <a:srgbClr val="131313"/>
                </a:solidFill>
                <a:latin typeface="Franklin Gothic Book"/>
                <a:cs typeface="Franklin Gothic Book"/>
              </a:rPr>
              <a:t> </a:t>
            </a:r>
            <a:r>
              <a:rPr sz="1100" dirty="0">
                <a:solidFill>
                  <a:srgbClr val="131313"/>
                </a:solidFill>
                <a:latin typeface="Franklin Gothic Book"/>
                <a:cs typeface="Franklin Gothic Book"/>
              </a:rPr>
              <a:t>information</a:t>
            </a:r>
            <a:r>
              <a:rPr sz="1100" spc="-10" dirty="0">
                <a:solidFill>
                  <a:srgbClr val="131313"/>
                </a:solidFill>
                <a:latin typeface="Franklin Gothic Book"/>
                <a:cs typeface="Franklin Gothic Book"/>
              </a:rPr>
              <a:t> </a:t>
            </a:r>
            <a:r>
              <a:rPr sz="1100" spc="-25" dirty="0">
                <a:solidFill>
                  <a:srgbClr val="131313"/>
                </a:solidFill>
                <a:latin typeface="Franklin Gothic Book"/>
                <a:cs typeface="Franklin Gothic Book"/>
              </a:rPr>
              <a:t>on </a:t>
            </a:r>
            <a:r>
              <a:rPr sz="1100" spc="-20" dirty="0">
                <a:solidFill>
                  <a:srgbClr val="131313"/>
                </a:solidFill>
                <a:latin typeface="Franklin Gothic Book"/>
                <a:cs typeface="Franklin Gothic Book"/>
              </a:rPr>
              <a:t>hand:</a:t>
            </a:r>
            <a:endParaRPr sz="1100" dirty="0">
              <a:latin typeface="Franklin Gothic Book"/>
              <a:cs typeface="Franklin Gothic Book"/>
            </a:endParaRPr>
          </a:p>
          <a:p>
            <a:pPr marL="371475" lvl="1" indent="-182245">
              <a:lnSpc>
                <a:spcPct val="100000"/>
              </a:lnSpc>
              <a:spcBef>
                <a:spcPts val="95"/>
              </a:spcBef>
              <a:buChar char="-"/>
              <a:tabLst>
                <a:tab pos="371475" algn="l"/>
                <a:tab pos="372110" algn="l"/>
              </a:tabLst>
            </a:pPr>
            <a:r>
              <a:rPr sz="900" dirty="0">
                <a:solidFill>
                  <a:srgbClr val="131313"/>
                </a:solidFill>
                <a:latin typeface="Franklin Gothic Book"/>
                <a:cs typeface="Franklin Gothic Book"/>
              </a:rPr>
              <a:t>Type</a:t>
            </a:r>
            <a:r>
              <a:rPr sz="900" spc="-25" dirty="0">
                <a:solidFill>
                  <a:srgbClr val="131313"/>
                </a:solidFill>
                <a:latin typeface="Franklin Gothic Book"/>
                <a:cs typeface="Franklin Gothic Book"/>
              </a:rPr>
              <a:t> </a:t>
            </a:r>
            <a:r>
              <a:rPr sz="900" dirty="0">
                <a:solidFill>
                  <a:srgbClr val="131313"/>
                </a:solidFill>
                <a:latin typeface="Franklin Gothic Book"/>
                <a:cs typeface="Franklin Gothic Book"/>
              </a:rPr>
              <a:t>and</a:t>
            </a:r>
            <a:r>
              <a:rPr sz="900" spc="-10" dirty="0">
                <a:solidFill>
                  <a:srgbClr val="131313"/>
                </a:solidFill>
                <a:latin typeface="Franklin Gothic Book"/>
                <a:cs typeface="Franklin Gothic Book"/>
              </a:rPr>
              <a:t> </a:t>
            </a:r>
            <a:r>
              <a:rPr sz="900" dirty="0">
                <a:solidFill>
                  <a:srgbClr val="131313"/>
                </a:solidFill>
                <a:latin typeface="Franklin Gothic Book"/>
                <a:cs typeface="Franklin Gothic Book"/>
              </a:rPr>
              <a:t>short</a:t>
            </a:r>
            <a:r>
              <a:rPr sz="900" spc="-20" dirty="0">
                <a:solidFill>
                  <a:srgbClr val="131313"/>
                </a:solidFill>
                <a:latin typeface="Franklin Gothic Book"/>
                <a:cs typeface="Franklin Gothic Book"/>
              </a:rPr>
              <a:t> </a:t>
            </a:r>
            <a:r>
              <a:rPr sz="900" dirty="0">
                <a:solidFill>
                  <a:srgbClr val="131313"/>
                </a:solidFill>
                <a:latin typeface="Franklin Gothic Book"/>
                <a:cs typeface="Franklin Gothic Book"/>
              </a:rPr>
              <a:t>description</a:t>
            </a:r>
            <a:r>
              <a:rPr sz="900" spc="-10" dirty="0">
                <a:solidFill>
                  <a:srgbClr val="131313"/>
                </a:solidFill>
                <a:latin typeface="Franklin Gothic Book"/>
                <a:cs typeface="Franklin Gothic Book"/>
              </a:rPr>
              <a:t> </a:t>
            </a:r>
            <a:r>
              <a:rPr sz="900" dirty="0">
                <a:solidFill>
                  <a:srgbClr val="131313"/>
                </a:solidFill>
                <a:latin typeface="Franklin Gothic Book"/>
                <a:cs typeface="Franklin Gothic Book"/>
              </a:rPr>
              <a:t>of</a:t>
            </a:r>
            <a:r>
              <a:rPr sz="900" spc="-15" dirty="0">
                <a:solidFill>
                  <a:srgbClr val="131313"/>
                </a:solidFill>
                <a:latin typeface="Franklin Gothic Book"/>
                <a:cs typeface="Franklin Gothic Book"/>
              </a:rPr>
              <a:t> </a:t>
            </a:r>
            <a:r>
              <a:rPr sz="900" dirty="0">
                <a:solidFill>
                  <a:srgbClr val="131313"/>
                </a:solidFill>
                <a:latin typeface="Franklin Gothic Book"/>
                <a:cs typeface="Franklin Gothic Book"/>
              </a:rPr>
              <a:t>their</a:t>
            </a:r>
            <a:r>
              <a:rPr sz="900" spc="-5" dirty="0">
                <a:solidFill>
                  <a:srgbClr val="131313"/>
                </a:solidFill>
                <a:latin typeface="Franklin Gothic Book"/>
                <a:cs typeface="Franklin Gothic Book"/>
              </a:rPr>
              <a:t> </a:t>
            </a:r>
            <a:r>
              <a:rPr sz="900" spc="-10" dirty="0">
                <a:solidFill>
                  <a:srgbClr val="131313"/>
                </a:solidFill>
                <a:latin typeface="Franklin Gothic Book"/>
                <a:cs typeface="Franklin Gothic Book"/>
              </a:rPr>
              <a:t>load(s)</a:t>
            </a:r>
            <a:endParaRPr sz="900" dirty="0">
              <a:latin typeface="Franklin Gothic Book"/>
              <a:cs typeface="Franklin Gothic Book"/>
            </a:endParaRPr>
          </a:p>
          <a:p>
            <a:pPr marL="371475" lvl="1" indent="-182245">
              <a:lnSpc>
                <a:spcPct val="100000"/>
              </a:lnSpc>
              <a:spcBef>
                <a:spcPts val="80"/>
              </a:spcBef>
              <a:buChar char="-"/>
              <a:tabLst>
                <a:tab pos="371475" algn="l"/>
                <a:tab pos="372110" algn="l"/>
              </a:tabLst>
            </a:pPr>
            <a:r>
              <a:rPr sz="900" dirty="0">
                <a:solidFill>
                  <a:srgbClr val="131313"/>
                </a:solidFill>
                <a:latin typeface="Franklin Gothic Book"/>
                <a:cs typeface="Franklin Gothic Book"/>
              </a:rPr>
              <a:t>Location</a:t>
            </a:r>
            <a:r>
              <a:rPr sz="900" spc="-20" dirty="0">
                <a:solidFill>
                  <a:srgbClr val="131313"/>
                </a:solidFill>
                <a:latin typeface="Franklin Gothic Book"/>
                <a:cs typeface="Franklin Gothic Book"/>
              </a:rPr>
              <a:t> </a:t>
            </a:r>
            <a:r>
              <a:rPr sz="900" dirty="0">
                <a:solidFill>
                  <a:srgbClr val="131313"/>
                </a:solidFill>
                <a:latin typeface="Franklin Gothic Book"/>
                <a:cs typeface="Franklin Gothic Book"/>
              </a:rPr>
              <a:t>and</a:t>
            </a:r>
            <a:r>
              <a:rPr sz="900" spc="-15" dirty="0">
                <a:solidFill>
                  <a:srgbClr val="131313"/>
                </a:solidFill>
                <a:latin typeface="Franklin Gothic Book"/>
                <a:cs typeface="Franklin Gothic Book"/>
              </a:rPr>
              <a:t> </a:t>
            </a:r>
            <a:r>
              <a:rPr sz="900" dirty="0">
                <a:solidFill>
                  <a:srgbClr val="131313"/>
                </a:solidFill>
                <a:latin typeface="Franklin Gothic Book"/>
                <a:cs typeface="Franklin Gothic Book"/>
              </a:rPr>
              <a:t>estimated</a:t>
            </a:r>
            <a:r>
              <a:rPr sz="900" spc="-20" dirty="0">
                <a:solidFill>
                  <a:srgbClr val="131313"/>
                </a:solidFill>
                <a:latin typeface="Franklin Gothic Book"/>
                <a:cs typeface="Franklin Gothic Book"/>
              </a:rPr>
              <a:t> </a:t>
            </a:r>
            <a:r>
              <a:rPr sz="900" dirty="0">
                <a:solidFill>
                  <a:srgbClr val="131313"/>
                </a:solidFill>
                <a:latin typeface="Franklin Gothic Book"/>
                <a:cs typeface="Franklin Gothic Book"/>
              </a:rPr>
              <a:t>time</a:t>
            </a:r>
            <a:r>
              <a:rPr sz="900" spc="-10" dirty="0">
                <a:solidFill>
                  <a:srgbClr val="131313"/>
                </a:solidFill>
                <a:latin typeface="Franklin Gothic Book"/>
                <a:cs typeface="Franklin Gothic Book"/>
              </a:rPr>
              <a:t> </a:t>
            </a:r>
            <a:r>
              <a:rPr sz="900" dirty="0">
                <a:solidFill>
                  <a:srgbClr val="131313"/>
                </a:solidFill>
                <a:latin typeface="Franklin Gothic Book"/>
                <a:cs typeface="Franklin Gothic Book"/>
              </a:rPr>
              <a:t>of</a:t>
            </a:r>
            <a:r>
              <a:rPr sz="900" spc="-20" dirty="0">
                <a:solidFill>
                  <a:srgbClr val="131313"/>
                </a:solidFill>
                <a:latin typeface="Franklin Gothic Book"/>
                <a:cs typeface="Franklin Gothic Book"/>
              </a:rPr>
              <a:t> </a:t>
            </a:r>
            <a:r>
              <a:rPr sz="900" spc="-10" dirty="0">
                <a:solidFill>
                  <a:srgbClr val="131313"/>
                </a:solidFill>
                <a:latin typeface="Franklin Gothic Book"/>
                <a:cs typeface="Franklin Gothic Book"/>
              </a:rPr>
              <a:t>arrival</a:t>
            </a:r>
            <a:endParaRPr sz="900" dirty="0">
              <a:latin typeface="Franklin Gothic Book"/>
              <a:cs typeface="Franklin Gothic Book"/>
            </a:endParaRPr>
          </a:p>
          <a:p>
            <a:pPr marL="371475" lvl="1" indent="-182245">
              <a:lnSpc>
                <a:spcPct val="100000"/>
              </a:lnSpc>
              <a:spcBef>
                <a:spcPts val="85"/>
              </a:spcBef>
              <a:buChar char="-"/>
              <a:tabLst>
                <a:tab pos="371475" algn="l"/>
                <a:tab pos="372110" algn="l"/>
              </a:tabLst>
            </a:pPr>
            <a:r>
              <a:rPr sz="900" dirty="0">
                <a:solidFill>
                  <a:srgbClr val="131313"/>
                </a:solidFill>
                <a:latin typeface="Franklin Gothic Book"/>
                <a:cs typeface="Franklin Gothic Book"/>
              </a:rPr>
              <a:t>Information</a:t>
            </a:r>
            <a:r>
              <a:rPr sz="900" spc="-5" dirty="0">
                <a:solidFill>
                  <a:srgbClr val="131313"/>
                </a:solidFill>
                <a:latin typeface="Franklin Gothic Book"/>
                <a:cs typeface="Franklin Gothic Book"/>
              </a:rPr>
              <a:t> </a:t>
            </a:r>
            <a:r>
              <a:rPr sz="900" dirty="0">
                <a:solidFill>
                  <a:srgbClr val="131313"/>
                </a:solidFill>
                <a:latin typeface="Franklin Gothic Book"/>
                <a:cs typeface="Franklin Gothic Book"/>
              </a:rPr>
              <a:t>on</a:t>
            </a:r>
            <a:r>
              <a:rPr sz="900" spc="-20" dirty="0">
                <a:solidFill>
                  <a:srgbClr val="131313"/>
                </a:solidFill>
                <a:latin typeface="Franklin Gothic Book"/>
                <a:cs typeface="Franklin Gothic Book"/>
              </a:rPr>
              <a:t> </a:t>
            </a:r>
            <a:r>
              <a:rPr sz="900" dirty="0">
                <a:solidFill>
                  <a:srgbClr val="131313"/>
                </a:solidFill>
                <a:latin typeface="Franklin Gothic Book"/>
                <a:cs typeface="Franklin Gothic Book"/>
              </a:rPr>
              <a:t>any</a:t>
            </a:r>
            <a:r>
              <a:rPr sz="900" spc="-15" dirty="0">
                <a:solidFill>
                  <a:srgbClr val="131313"/>
                </a:solidFill>
                <a:latin typeface="Franklin Gothic Book"/>
                <a:cs typeface="Franklin Gothic Book"/>
              </a:rPr>
              <a:t> </a:t>
            </a:r>
            <a:r>
              <a:rPr sz="900" dirty="0">
                <a:solidFill>
                  <a:srgbClr val="131313"/>
                </a:solidFill>
                <a:latin typeface="Franklin Gothic Book"/>
                <a:cs typeface="Franklin Gothic Book"/>
              </a:rPr>
              <a:t>other</a:t>
            </a:r>
            <a:r>
              <a:rPr sz="900" spc="-20" dirty="0">
                <a:solidFill>
                  <a:srgbClr val="131313"/>
                </a:solidFill>
                <a:latin typeface="Franklin Gothic Book"/>
                <a:cs typeface="Franklin Gothic Book"/>
              </a:rPr>
              <a:t> </a:t>
            </a:r>
            <a:r>
              <a:rPr sz="900" dirty="0">
                <a:solidFill>
                  <a:srgbClr val="131313"/>
                </a:solidFill>
                <a:latin typeface="Franklin Gothic Book"/>
                <a:cs typeface="Franklin Gothic Book"/>
              </a:rPr>
              <a:t>trucks</a:t>
            </a:r>
            <a:r>
              <a:rPr sz="900" spc="-10" dirty="0">
                <a:solidFill>
                  <a:srgbClr val="131313"/>
                </a:solidFill>
                <a:latin typeface="Franklin Gothic Book"/>
                <a:cs typeface="Franklin Gothic Book"/>
              </a:rPr>
              <a:t> </a:t>
            </a:r>
            <a:r>
              <a:rPr sz="900" dirty="0">
                <a:solidFill>
                  <a:srgbClr val="131313"/>
                </a:solidFill>
                <a:latin typeface="Franklin Gothic Book"/>
                <a:cs typeface="Franklin Gothic Book"/>
              </a:rPr>
              <a:t>in</a:t>
            </a:r>
            <a:r>
              <a:rPr sz="900" spc="-10" dirty="0">
                <a:solidFill>
                  <a:srgbClr val="131313"/>
                </a:solidFill>
                <a:latin typeface="Franklin Gothic Book"/>
                <a:cs typeface="Franklin Gothic Book"/>
              </a:rPr>
              <a:t> </a:t>
            </a:r>
            <a:r>
              <a:rPr sz="900" dirty="0">
                <a:solidFill>
                  <a:srgbClr val="131313"/>
                </a:solidFill>
                <a:latin typeface="Franklin Gothic Book"/>
                <a:cs typeface="Franklin Gothic Book"/>
              </a:rPr>
              <a:t>their</a:t>
            </a:r>
            <a:r>
              <a:rPr sz="900" spc="-5" dirty="0">
                <a:solidFill>
                  <a:srgbClr val="131313"/>
                </a:solidFill>
                <a:latin typeface="Franklin Gothic Book"/>
                <a:cs typeface="Franklin Gothic Book"/>
              </a:rPr>
              <a:t> </a:t>
            </a:r>
            <a:r>
              <a:rPr sz="900" spc="-10" dirty="0">
                <a:solidFill>
                  <a:srgbClr val="131313"/>
                </a:solidFill>
                <a:latin typeface="Franklin Gothic Book"/>
                <a:cs typeface="Franklin Gothic Book"/>
              </a:rPr>
              <a:t>convoy</a:t>
            </a:r>
            <a:endParaRPr sz="900" dirty="0">
              <a:latin typeface="Franklin Gothic Book"/>
              <a:cs typeface="Franklin Gothic Book"/>
            </a:endParaRPr>
          </a:p>
          <a:p>
            <a:pPr lvl="1">
              <a:lnSpc>
                <a:spcPct val="100000"/>
              </a:lnSpc>
              <a:spcBef>
                <a:spcPts val="50"/>
              </a:spcBef>
              <a:buClr>
                <a:srgbClr val="131313"/>
              </a:buClr>
              <a:buFont typeface="Franklin Gothic Book"/>
              <a:buChar char="-"/>
            </a:pPr>
            <a:endParaRPr sz="1400" dirty="0">
              <a:latin typeface="Franklin Gothic Book"/>
              <a:cs typeface="Franklin Gothic Book"/>
            </a:endParaRPr>
          </a:p>
          <a:p>
            <a:pPr marL="192405" marR="21590" indent="-180340">
              <a:lnSpc>
                <a:spcPts val="1060"/>
              </a:lnSpc>
              <a:buFont typeface="Arial"/>
              <a:buChar char="•"/>
              <a:tabLst>
                <a:tab pos="192405" algn="l"/>
                <a:tab pos="193040" algn="l"/>
              </a:tabLst>
            </a:pPr>
            <a:r>
              <a:rPr sz="1100" dirty="0">
                <a:solidFill>
                  <a:srgbClr val="131313"/>
                </a:solidFill>
                <a:latin typeface="Franklin Gothic Book"/>
                <a:cs typeface="Franklin Gothic Book"/>
              </a:rPr>
              <a:t>Drivers</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are</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contact</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Dispatch</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when</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arriving</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at</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Mine</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Site</a:t>
            </a:r>
            <a:r>
              <a:rPr sz="1100" spc="-30" dirty="0">
                <a:solidFill>
                  <a:srgbClr val="131313"/>
                </a:solidFill>
                <a:latin typeface="Franklin Gothic Book"/>
                <a:cs typeface="Franklin Gothic Book"/>
              </a:rPr>
              <a:t> </a:t>
            </a:r>
            <a:r>
              <a:rPr sz="1100" spc="-25" dirty="0">
                <a:solidFill>
                  <a:srgbClr val="131313"/>
                </a:solidFill>
                <a:latin typeface="Franklin Gothic Book"/>
                <a:cs typeface="Franklin Gothic Book"/>
              </a:rPr>
              <a:t>to </a:t>
            </a:r>
            <a:r>
              <a:rPr sz="1100" dirty="0">
                <a:solidFill>
                  <a:srgbClr val="131313"/>
                </a:solidFill>
                <a:latin typeface="Franklin Gothic Book"/>
                <a:cs typeface="Franklin Gothic Book"/>
              </a:rPr>
              <a:t>coordinate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an</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escort</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from</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beach”</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by</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a</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Winter</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Road</a:t>
            </a:r>
            <a:r>
              <a:rPr sz="1100" spc="-25" dirty="0">
                <a:solidFill>
                  <a:srgbClr val="131313"/>
                </a:solidFill>
                <a:latin typeface="Franklin Gothic Book"/>
                <a:cs typeface="Franklin Gothic Book"/>
              </a:rPr>
              <a:t> </a:t>
            </a:r>
            <a:r>
              <a:rPr sz="1100" spc="-10" dirty="0">
                <a:solidFill>
                  <a:srgbClr val="131313"/>
                </a:solidFill>
                <a:latin typeface="Franklin Gothic Book"/>
                <a:cs typeface="Franklin Gothic Book"/>
              </a:rPr>
              <a:t>Marshall.</a:t>
            </a:r>
            <a:endParaRPr sz="1100" dirty="0">
              <a:latin typeface="Franklin Gothic Book"/>
              <a:cs typeface="Franklin Gothic Book"/>
            </a:endParaRPr>
          </a:p>
        </p:txBody>
      </p:sp>
      <p:sp>
        <p:nvSpPr>
          <p:cNvPr id="8" name="object 8"/>
          <p:cNvSpPr txBox="1"/>
          <p:nvPr/>
        </p:nvSpPr>
        <p:spPr>
          <a:xfrm>
            <a:off x="419300" y="3081307"/>
            <a:ext cx="3608704" cy="327025"/>
          </a:xfrm>
          <a:prstGeom prst="rect">
            <a:avLst/>
          </a:prstGeom>
        </p:spPr>
        <p:txBody>
          <a:bodyPr vert="horz" wrap="square" lIns="0" tIns="44450" rIns="0" bIns="0" rtlCol="0">
            <a:spAutoFit/>
          </a:bodyPr>
          <a:lstStyle/>
          <a:p>
            <a:pPr marL="192405" marR="5080" indent="-180340">
              <a:lnSpc>
                <a:spcPts val="1060"/>
              </a:lnSpc>
              <a:spcBef>
                <a:spcPts val="350"/>
              </a:spcBef>
              <a:buFont typeface="Arial"/>
              <a:buChar char="•"/>
              <a:tabLst>
                <a:tab pos="192405" algn="l"/>
                <a:tab pos="193040" algn="l"/>
              </a:tabLst>
            </a:pPr>
            <a:r>
              <a:rPr sz="1100" dirty="0">
                <a:solidFill>
                  <a:srgbClr val="131313"/>
                </a:solidFill>
                <a:latin typeface="Franklin Gothic Book"/>
                <a:cs typeface="Franklin Gothic Book"/>
              </a:rPr>
              <a:t>The</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Marshall</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will</a:t>
            </a:r>
            <a:r>
              <a:rPr sz="1100" spc="-45" dirty="0">
                <a:solidFill>
                  <a:srgbClr val="131313"/>
                </a:solidFill>
                <a:latin typeface="Franklin Gothic Book"/>
                <a:cs typeface="Franklin Gothic Book"/>
              </a:rPr>
              <a:t> </a:t>
            </a:r>
            <a:r>
              <a:rPr sz="1100" dirty="0">
                <a:solidFill>
                  <a:srgbClr val="131313"/>
                </a:solidFill>
                <a:latin typeface="Franklin Gothic Book"/>
                <a:cs typeface="Franklin Gothic Book"/>
              </a:rPr>
              <a:t>escort</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drivers</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Dispatch</a:t>
            </a:r>
            <a:r>
              <a:rPr sz="1100" spc="-10" dirty="0">
                <a:solidFill>
                  <a:srgbClr val="131313"/>
                </a:solidFill>
                <a:latin typeface="Franklin Gothic Book"/>
                <a:cs typeface="Franklin Gothic Book"/>
              </a:rPr>
              <a:t> </a:t>
            </a:r>
            <a:r>
              <a:rPr sz="1100" dirty="0">
                <a:solidFill>
                  <a:srgbClr val="131313"/>
                </a:solidFill>
                <a:latin typeface="Franklin Gothic Book"/>
                <a:cs typeface="Franklin Gothic Book"/>
              </a:rPr>
              <a:t>or</a:t>
            </a:r>
            <a:r>
              <a:rPr sz="1100" spc="-30" dirty="0">
                <a:solidFill>
                  <a:srgbClr val="131313"/>
                </a:solidFill>
                <a:latin typeface="Franklin Gothic Book"/>
                <a:cs typeface="Franklin Gothic Book"/>
              </a:rPr>
              <a:t> </a:t>
            </a:r>
            <a:r>
              <a:rPr sz="1100" spc="-10" dirty="0">
                <a:solidFill>
                  <a:srgbClr val="131313"/>
                </a:solidFill>
                <a:latin typeface="Franklin Gothic Book"/>
                <a:cs typeface="Franklin Gothic Book"/>
              </a:rPr>
              <a:t>another </a:t>
            </a:r>
            <a:r>
              <a:rPr sz="1100" dirty="0">
                <a:solidFill>
                  <a:srgbClr val="131313"/>
                </a:solidFill>
                <a:latin typeface="Franklin Gothic Book"/>
                <a:cs typeface="Franklin Gothic Book"/>
              </a:rPr>
              <a:t>unloading</a:t>
            </a:r>
            <a:r>
              <a:rPr sz="1100" spc="-40" dirty="0">
                <a:solidFill>
                  <a:srgbClr val="131313"/>
                </a:solidFill>
                <a:latin typeface="Franklin Gothic Book"/>
                <a:cs typeface="Franklin Gothic Book"/>
              </a:rPr>
              <a:t> </a:t>
            </a:r>
            <a:r>
              <a:rPr sz="1100" dirty="0">
                <a:solidFill>
                  <a:srgbClr val="131313"/>
                </a:solidFill>
                <a:latin typeface="Franklin Gothic Book"/>
                <a:cs typeface="Franklin Gothic Book"/>
              </a:rPr>
              <a:t>location</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at</a:t>
            </a:r>
            <a:r>
              <a:rPr sz="1100" spc="-45" dirty="0">
                <a:solidFill>
                  <a:srgbClr val="131313"/>
                </a:solidFill>
                <a:latin typeface="Franklin Gothic Book"/>
                <a:cs typeface="Franklin Gothic Book"/>
              </a:rPr>
              <a:t> </a:t>
            </a:r>
            <a:r>
              <a:rPr sz="1100" spc="-20" dirty="0">
                <a:solidFill>
                  <a:srgbClr val="131313"/>
                </a:solidFill>
                <a:latin typeface="Franklin Gothic Book"/>
                <a:cs typeface="Franklin Gothic Book"/>
              </a:rPr>
              <a:t>site.</a:t>
            </a:r>
            <a:endParaRPr sz="1100">
              <a:latin typeface="Franklin Gothic Book"/>
              <a:cs typeface="Franklin Gothic Book"/>
            </a:endParaRPr>
          </a:p>
        </p:txBody>
      </p:sp>
      <p:sp>
        <p:nvSpPr>
          <p:cNvPr id="9" name="object 9"/>
          <p:cNvSpPr txBox="1"/>
          <p:nvPr/>
        </p:nvSpPr>
        <p:spPr>
          <a:xfrm>
            <a:off x="419300" y="3559886"/>
            <a:ext cx="4097020" cy="1073785"/>
          </a:xfrm>
          <a:prstGeom prst="rect">
            <a:avLst/>
          </a:prstGeom>
        </p:spPr>
        <p:txBody>
          <a:bodyPr vert="horz" wrap="square" lIns="0" tIns="44450" rIns="0" bIns="0" rtlCol="0">
            <a:spAutoFit/>
          </a:bodyPr>
          <a:lstStyle/>
          <a:p>
            <a:pPr marL="192405" marR="22225" indent="-180340">
              <a:lnSpc>
                <a:spcPts val="1060"/>
              </a:lnSpc>
              <a:spcBef>
                <a:spcPts val="350"/>
              </a:spcBef>
              <a:buFont typeface="Arial"/>
              <a:buChar char="•"/>
              <a:tabLst>
                <a:tab pos="192405" algn="l"/>
                <a:tab pos="193040" algn="l"/>
              </a:tabLst>
            </a:pPr>
            <a:r>
              <a:rPr sz="1100" dirty="0">
                <a:solidFill>
                  <a:srgbClr val="131313"/>
                </a:solidFill>
                <a:latin typeface="Franklin Gothic Book"/>
                <a:cs typeface="Franklin Gothic Book"/>
              </a:rPr>
              <a:t>Drivers</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will</a:t>
            </a:r>
            <a:r>
              <a:rPr sz="1100" spc="-50" dirty="0">
                <a:solidFill>
                  <a:srgbClr val="131313"/>
                </a:solidFill>
                <a:latin typeface="Franklin Gothic Book"/>
                <a:cs typeface="Franklin Gothic Book"/>
              </a:rPr>
              <a:t> </a:t>
            </a:r>
            <a:r>
              <a:rPr sz="1100" dirty="0">
                <a:solidFill>
                  <a:srgbClr val="131313"/>
                </a:solidFill>
                <a:latin typeface="Franklin Gothic Book"/>
                <a:cs typeface="Franklin Gothic Book"/>
              </a:rPr>
              <a:t>notify</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‘Dispatch’</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when</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they</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are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ready</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leave</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Site</a:t>
            </a:r>
            <a:r>
              <a:rPr sz="1100" spc="-30" dirty="0">
                <a:solidFill>
                  <a:srgbClr val="131313"/>
                </a:solidFill>
                <a:latin typeface="Franklin Gothic Book"/>
                <a:cs typeface="Franklin Gothic Book"/>
              </a:rPr>
              <a:t> </a:t>
            </a:r>
            <a:r>
              <a:rPr sz="1100" spc="-25" dirty="0">
                <a:solidFill>
                  <a:srgbClr val="131313"/>
                </a:solidFill>
                <a:latin typeface="Franklin Gothic Book"/>
                <a:cs typeface="Franklin Gothic Book"/>
              </a:rPr>
              <a:t>and </a:t>
            </a:r>
            <a:r>
              <a:rPr sz="1100" dirty="0">
                <a:solidFill>
                  <a:srgbClr val="131313"/>
                </a:solidFill>
                <a:latin typeface="Franklin Gothic Book"/>
                <a:cs typeface="Franklin Gothic Book"/>
              </a:rPr>
              <a:t>ensure</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‘Dispatch’</a:t>
            </a:r>
            <a:r>
              <a:rPr sz="1100" spc="-10" dirty="0">
                <a:solidFill>
                  <a:srgbClr val="131313"/>
                </a:solidFill>
                <a:latin typeface="Franklin Gothic Book"/>
                <a:cs typeface="Franklin Gothic Book"/>
              </a:rPr>
              <a:t> acknowledges</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correct</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‘Truck</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and</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time</a:t>
            </a:r>
            <a:r>
              <a:rPr sz="1100" spc="-20" dirty="0">
                <a:solidFill>
                  <a:srgbClr val="131313"/>
                </a:solidFill>
                <a:latin typeface="Franklin Gothic Book"/>
                <a:cs typeface="Franklin Gothic Book"/>
              </a:rPr>
              <a:t> </a:t>
            </a:r>
            <a:r>
              <a:rPr sz="1100" spc="-25" dirty="0">
                <a:solidFill>
                  <a:srgbClr val="131313"/>
                </a:solidFill>
                <a:latin typeface="Franklin Gothic Book"/>
                <a:cs typeface="Franklin Gothic Book"/>
              </a:rPr>
              <a:t>of </a:t>
            </a:r>
            <a:r>
              <a:rPr sz="1100" spc="-10" dirty="0">
                <a:solidFill>
                  <a:srgbClr val="131313"/>
                </a:solidFill>
                <a:latin typeface="Franklin Gothic Book"/>
                <a:cs typeface="Franklin Gothic Book"/>
              </a:rPr>
              <a:t>departure’</a:t>
            </a:r>
            <a:endParaRPr sz="1100">
              <a:latin typeface="Franklin Gothic Book"/>
              <a:cs typeface="Franklin Gothic Book"/>
            </a:endParaRPr>
          </a:p>
          <a:p>
            <a:pPr>
              <a:lnSpc>
                <a:spcPct val="100000"/>
              </a:lnSpc>
              <a:buClr>
                <a:srgbClr val="131313"/>
              </a:buClr>
              <a:buFont typeface="Arial"/>
              <a:buChar char="•"/>
            </a:pPr>
            <a:endParaRPr sz="1450">
              <a:latin typeface="Franklin Gothic Book"/>
              <a:cs typeface="Franklin Gothic Book"/>
            </a:endParaRPr>
          </a:p>
          <a:p>
            <a:pPr marL="192405" marR="5080" indent="-180340">
              <a:lnSpc>
                <a:spcPts val="1060"/>
              </a:lnSpc>
              <a:buFont typeface="Arial"/>
              <a:buChar char="•"/>
              <a:tabLst>
                <a:tab pos="192405" algn="l"/>
                <a:tab pos="193040" algn="l"/>
              </a:tabLst>
            </a:pPr>
            <a:r>
              <a:rPr sz="1100" dirty="0">
                <a:solidFill>
                  <a:srgbClr val="131313"/>
                </a:solidFill>
                <a:latin typeface="Franklin Gothic Book"/>
                <a:cs typeface="Franklin Gothic Book"/>
              </a:rPr>
              <a:t>Departing</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drivers</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will</a:t>
            </a:r>
            <a:r>
              <a:rPr sz="1100" spc="-45" dirty="0">
                <a:solidFill>
                  <a:srgbClr val="131313"/>
                </a:solidFill>
                <a:latin typeface="Franklin Gothic Book"/>
                <a:cs typeface="Franklin Gothic Book"/>
              </a:rPr>
              <a:t> </a:t>
            </a:r>
            <a:r>
              <a:rPr sz="1100" dirty="0">
                <a:solidFill>
                  <a:srgbClr val="131313"/>
                </a:solidFill>
                <a:latin typeface="Franklin Gothic Book"/>
                <a:cs typeface="Franklin Gothic Book"/>
              </a:rPr>
              <a:t>be</a:t>
            </a:r>
            <a:r>
              <a:rPr sz="1100" spc="-40" dirty="0">
                <a:solidFill>
                  <a:srgbClr val="131313"/>
                </a:solidFill>
                <a:latin typeface="Franklin Gothic Book"/>
                <a:cs typeface="Franklin Gothic Book"/>
              </a:rPr>
              <a:t> </a:t>
            </a:r>
            <a:r>
              <a:rPr sz="1100" dirty="0">
                <a:solidFill>
                  <a:srgbClr val="131313"/>
                </a:solidFill>
                <a:latin typeface="Franklin Gothic Book"/>
                <a:cs typeface="Franklin Gothic Book"/>
              </a:rPr>
              <a:t>escorted</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“beach”</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by</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a</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Winter</a:t>
            </a:r>
            <a:r>
              <a:rPr sz="1100" spc="-25" dirty="0">
                <a:solidFill>
                  <a:srgbClr val="131313"/>
                </a:solidFill>
                <a:latin typeface="Franklin Gothic Book"/>
                <a:cs typeface="Franklin Gothic Book"/>
              </a:rPr>
              <a:t> </a:t>
            </a:r>
            <a:r>
              <a:rPr sz="1100" spc="-20" dirty="0">
                <a:solidFill>
                  <a:srgbClr val="131313"/>
                </a:solidFill>
                <a:latin typeface="Franklin Gothic Book"/>
                <a:cs typeface="Franklin Gothic Book"/>
              </a:rPr>
              <a:t>Road </a:t>
            </a:r>
            <a:r>
              <a:rPr sz="1100" dirty="0">
                <a:solidFill>
                  <a:srgbClr val="131313"/>
                </a:solidFill>
                <a:latin typeface="Franklin Gothic Book"/>
                <a:cs typeface="Franklin Gothic Book"/>
              </a:rPr>
              <a:t>Marshall.</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Drivers</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are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call</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out</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their</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driver</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once</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on</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20" dirty="0">
                <a:solidFill>
                  <a:srgbClr val="131313"/>
                </a:solidFill>
                <a:latin typeface="Franklin Gothic Book"/>
                <a:cs typeface="Franklin Gothic Book"/>
              </a:rPr>
              <a:t> </a:t>
            </a:r>
            <a:r>
              <a:rPr sz="1100" spc="-25" dirty="0">
                <a:solidFill>
                  <a:srgbClr val="131313"/>
                </a:solidFill>
                <a:latin typeface="Franklin Gothic Book"/>
                <a:cs typeface="Franklin Gothic Book"/>
              </a:rPr>
              <a:t>ice </a:t>
            </a:r>
            <a:r>
              <a:rPr sz="1100" dirty="0">
                <a:solidFill>
                  <a:srgbClr val="131313"/>
                </a:solidFill>
                <a:latin typeface="Franklin Gothic Book"/>
                <a:cs typeface="Franklin Gothic Book"/>
              </a:rPr>
              <a:t>confirming</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they</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have</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left</a:t>
            </a:r>
            <a:r>
              <a:rPr sz="1100" spc="-50" dirty="0">
                <a:solidFill>
                  <a:srgbClr val="131313"/>
                </a:solidFill>
                <a:latin typeface="Franklin Gothic Book"/>
                <a:cs typeface="Franklin Gothic Book"/>
              </a:rPr>
              <a:t> </a:t>
            </a:r>
            <a:r>
              <a:rPr sz="1100" spc="-20" dirty="0">
                <a:solidFill>
                  <a:srgbClr val="131313"/>
                </a:solidFill>
                <a:latin typeface="Franklin Gothic Book"/>
                <a:cs typeface="Franklin Gothic Book"/>
              </a:rPr>
              <a:t>site.</a:t>
            </a:r>
            <a:endParaRPr sz="1100">
              <a:latin typeface="Franklin Gothic Book"/>
              <a:cs typeface="Franklin Gothic Book"/>
            </a:endParaRPr>
          </a:p>
        </p:txBody>
      </p:sp>
      <p:sp>
        <p:nvSpPr>
          <p:cNvPr id="10" name="object 10"/>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40" dirty="0"/>
              <a:t> </a:t>
            </a:r>
            <a:r>
              <a:rPr dirty="0"/>
              <a:t>KUÉ</a:t>
            </a:r>
            <a:r>
              <a:rPr spc="-30" dirty="0"/>
              <a:t> </a:t>
            </a:r>
            <a:r>
              <a:rPr dirty="0"/>
              <a:t>SPUR</a:t>
            </a:r>
            <a:r>
              <a:rPr spc="-35" dirty="0"/>
              <a:t> </a:t>
            </a:r>
            <a:r>
              <a:rPr dirty="0"/>
              <a:t>ROAD</a:t>
            </a:r>
            <a:r>
              <a:rPr spc="-35" dirty="0"/>
              <a:t> </a:t>
            </a:r>
            <a:r>
              <a:rPr dirty="0"/>
              <a:t>–</a:t>
            </a:r>
            <a:r>
              <a:rPr spc="-10" dirty="0"/>
              <a:t> </a:t>
            </a:r>
            <a:r>
              <a:rPr dirty="0"/>
              <a:t>ARRIVAL</a:t>
            </a:r>
            <a:r>
              <a:rPr spc="-30" dirty="0"/>
              <a:t> </a:t>
            </a:r>
            <a:r>
              <a:rPr spc="-20" dirty="0"/>
              <a:t>AT</a:t>
            </a:r>
            <a:r>
              <a:rPr spc="-25" dirty="0"/>
              <a:t> </a:t>
            </a:r>
            <a:r>
              <a:rPr dirty="0"/>
              <a:t>THE</a:t>
            </a:r>
            <a:r>
              <a:rPr spc="-25" dirty="0"/>
              <a:t> </a:t>
            </a:r>
            <a:r>
              <a:rPr dirty="0"/>
              <a:t>MINE</a:t>
            </a:r>
            <a:r>
              <a:rPr spc="-20" dirty="0"/>
              <a:t> SITE</a:t>
            </a:r>
          </a:p>
        </p:txBody>
      </p:sp>
      <p:grpSp>
        <p:nvGrpSpPr>
          <p:cNvPr id="11" name="object 11"/>
          <p:cNvGrpSpPr/>
          <p:nvPr/>
        </p:nvGrpSpPr>
        <p:grpSpPr>
          <a:xfrm>
            <a:off x="5221224" y="1079753"/>
            <a:ext cx="2990850" cy="3907154"/>
            <a:chOff x="5221224" y="1079753"/>
            <a:chExt cx="2990850" cy="3907154"/>
          </a:xfrm>
        </p:grpSpPr>
        <p:pic>
          <p:nvPicPr>
            <p:cNvPr id="12" name="object 12"/>
            <p:cNvPicPr/>
            <p:nvPr/>
          </p:nvPicPr>
          <p:blipFill>
            <a:blip r:embed="rId3" cstate="print"/>
            <a:stretch>
              <a:fillRect/>
            </a:stretch>
          </p:blipFill>
          <p:spPr>
            <a:xfrm>
              <a:off x="5221224" y="1079753"/>
              <a:ext cx="2990849" cy="3906773"/>
            </a:xfrm>
            <a:prstGeom prst="rect">
              <a:avLst/>
            </a:prstGeom>
          </p:spPr>
        </p:pic>
        <p:sp>
          <p:nvSpPr>
            <p:cNvPr id="13" name="object 13"/>
            <p:cNvSpPr/>
            <p:nvPr/>
          </p:nvSpPr>
          <p:spPr>
            <a:xfrm>
              <a:off x="7163310" y="3092338"/>
              <a:ext cx="167005" cy="167005"/>
            </a:xfrm>
            <a:custGeom>
              <a:avLst/>
              <a:gdLst/>
              <a:ahLst/>
              <a:cxnLst/>
              <a:rect l="l" t="t" r="r" b="b"/>
              <a:pathLst>
                <a:path w="167004" h="167004">
                  <a:moveTo>
                    <a:pt x="166877" y="0"/>
                  </a:moveTo>
                  <a:lnTo>
                    <a:pt x="0" y="166446"/>
                  </a:lnTo>
                </a:path>
              </a:pathLst>
            </a:custGeom>
            <a:ln w="9525">
              <a:solidFill>
                <a:srgbClr val="D60E00"/>
              </a:solidFill>
            </a:ln>
          </p:spPr>
          <p:txBody>
            <a:bodyPr wrap="square" lIns="0" tIns="0" rIns="0" bIns="0" rtlCol="0"/>
            <a:lstStyle/>
            <a:p>
              <a:endParaRPr/>
            </a:p>
          </p:txBody>
        </p:sp>
      </p:grpSp>
      <p:sp>
        <p:nvSpPr>
          <p:cNvPr id="14" name="object 14"/>
          <p:cNvSpPr txBox="1"/>
          <p:nvPr/>
        </p:nvSpPr>
        <p:spPr>
          <a:xfrm>
            <a:off x="7376541" y="3059048"/>
            <a:ext cx="556260" cy="177800"/>
          </a:xfrm>
          <a:prstGeom prst="rect">
            <a:avLst/>
          </a:prstGeom>
          <a:solidFill>
            <a:srgbClr val="F30000"/>
          </a:solidFill>
          <a:ln w="9525">
            <a:solidFill>
              <a:srgbClr val="D60E00"/>
            </a:solidFill>
          </a:ln>
        </p:spPr>
        <p:txBody>
          <a:bodyPr vert="horz" wrap="square" lIns="0" tIns="32384" rIns="0" bIns="0" rtlCol="0">
            <a:spAutoFit/>
          </a:bodyPr>
          <a:lstStyle/>
          <a:p>
            <a:pPr marL="111760">
              <a:lnSpc>
                <a:spcPct val="100000"/>
              </a:lnSpc>
              <a:spcBef>
                <a:spcPts val="254"/>
              </a:spcBef>
            </a:pPr>
            <a:r>
              <a:rPr sz="700" spc="-10" dirty="0">
                <a:solidFill>
                  <a:srgbClr val="FFFFFF"/>
                </a:solidFill>
                <a:latin typeface="Franklin Gothic Book"/>
                <a:cs typeface="Franklin Gothic Book"/>
              </a:rPr>
              <a:t>Dispatch</a:t>
            </a:r>
            <a:endParaRPr sz="700">
              <a:latin typeface="Franklin Gothic Book"/>
              <a:cs typeface="Franklin Gothic Book"/>
            </a:endParaRPr>
          </a:p>
        </p:txBody>
      </p:sp>
      <p:sp>
        <p:nvSpPr>
          <p:cNvPr id="15" name="object 15"/>
          <p:cNvSpPr/>
          <p:nvPr/>
        </p:nvSpPr>
        <p:spPr>
          <a:xfrm>
            <a:off x="6265908" y="3145622"/>
            <a:ext cx="300355" cy="193040"/>
          </a:xfrm>
          <a:custGeom>
            <a:avLst/>
            <a:gdLst/>
            <a:ahLst/>
            <a:cxnLst/>
            <a:rect l="l" t="t" r="r" b="b"/>
            <a:pathLst>
              <a:path w="300354" h="193039">
                <a:moveTo>
                  <a:pt x="0" y="0"/>
                </a:moveTo>
                <a:lnTo>
                  <a:pt x="300062" y="192747"/>
                </a:lnTo>
              </a:path>
            </a:pathLst>
          </a:custGeom>
          <a:ln w="9525">
            <a:solidFill>
              <a:srgbClr val="D60E00"/>
            </a:solidFill>
          </a:ln>
        </p:spPr>
        <p:txBody>
          <a:bodyPr wrap="square" lIns="0" tIns="0" rIns="0" bIns="0" rtlCol="0"/>
          <a:lstStyle/>
          <a:p>
            <a:endParaRPr/>
          </a:p>
        </p:txBody>
      </p:sp>
      <p:sp>
        <p:nvSpPr>
          <p:cNvPr id="16" name="object 16"/>
          <p:cNvSpPr txBox="1"/>
          <p:nvPr/>
        </p:nvSpPr>
        <p:spPr>
          <a:xfrm>
            <a:off x="5694045" y="3039998"/>
            <a:ext cx="556260" cy="177800"/>
          </a:xfrm>
          <a:prstGeom prst="rect">
            <a:avLst/>
          </a:prstGeom>
          <a:solidFill>
            <a:srgbClr val="F30000"/>
          </a:solidFill>
          <a:ln w="9525">
            <a:solidFill>
              <a:srgbClr val="D60E00"/>
            </a:solidFill>
          </a:ln>
        </p:spPr>
        <p:txBody>
          <a:bodyPr vert="horz" wrap="square" lIns="0" tIns="32384" rIns="0" bIns="0" rtlCol="0">
            <a:spAutoFit/>
          </a:bodyPr>
          <a:lstStyle/>
          <a:p>
            <a:pPr marL="158750">
              <a:lnSpc>
                <a:spcPct val="100000"/>
              </a:lnSpc>
              <a:spcBef>
                <a:spcPts val="254"/>
              </a:spcBef>
            </a:pPr>
            <a:r>
              <a:rPr sz="700" spc="-10" dirty="0">
                <a:solidFill>
                  <a:srgbClr val="FFFFFF"/>
                </a:solidFill>
                <a:latin typeface="Franklin Gothic Book"/>
                <a:cs typeface="Franklin Gothic Book"/>
              </a:rPr>
              <a:t>Beach</a:t>
            </a:r>
            <a:endParaRPr sz="700">
              <a:latin typeface="Franklin Gothic Book"/>
              <a:cs typeface="Franklin Gothic Book"/>
            </a:endParaRPr>
          </a:p>
        </p:txBody>
      </p:sp>
      <p:sp>
        <p:nvSpPr>
          <p:cNvPr id="17" name="object 17"/>
          <p:cNvSpPr txBox="1">
            <a:spLocks noGrp="1"/>
          </p:cNvSpPr>
          <p:nvPr>
            <p:ph type="sldNum" sz="quarter" idx="7"/>
          </p:nvPr>
        </p:nvSpPr>
        <p:spPr>
          <a:prstGeom prst="rect">
            <a:avLst/>
          </a:prstGeom>
        </p:spPr>
        <p:txBody>
          <a:bodyPr vert="horz" wrap="square" lIns="0" tIns="5080" rIns="0" bIns="0" rtlCol="0">
            <a:spAutoFit/>
          </a:bodyPr>
          <a:lstStyle/>
          <a:p>
            <a:pPr marL="91440">
              <a:lnSpc>
                <a:spcPct val="100000"/>
              </a:lnSpc>
              <a:spcBef>
                <a:spcPts val="40"/>
              </a:spcBef>
            </a:pPr>
            <a:r>
              <a:rPr dirty="0"/>
              <a:t>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2" cstate="print"/>
            <a:stretch>
              <a:fillRect/>
            </a:stretch>
          </p:blipFill>
          <p:spPr>
            <a:xfrm>
              <a:off x="8300465" y="261366"/>
              <a:ext cx="422147" cy="421373"/>
            </a:xfrm>
            <a:prstGeom prst="rect">
              <a:avLst/>
            </a:prstGeom>
          </p:spPr>
        </p:pic>
      </p:grpSp>
      <p:sp>
        <p:nvSpPr>
          <p:cNvPr id="6" name="object 6"/>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20" dirty="0"/>
              <a:t> </a:t>
            </a:r>
            <a:r>
              <a:rPr dirty="0"/>
              <a:t>KUÉ</a:t>
            </a:r>
            <a:r>
              <a:rPr spc="-5" dirty="0"/>
              <a:t> </a:t>
            </a:r>
            <a:r>
              <a:rPr dirty="0"/>
              <a:t>MINE SITE</a:t>
            </a:r>
            <a:r>
              <a:rPr spc="-5" dirty="0"/>
              <a:t> </a:t>
            </a:r>
            <a:r>
              <a:rPr dirty="0"/>
              <a:t>-</a:t>
            </a:r>
            <a:r>
              <a:rPr spc="15" dirty="0"/>
              <a:t> </a:t>
            </a:r>
            <a:r>
              <a:rPr spc="-10" dirty="0"/>
              <a:t>COVID-</a:t>
            </a:r>
            <a:r>
              <a:rPr dirty="0"/>
              <a:t>19</a:t>
            </a:r>
            <a:r>
              <a:rPr spc="-5" dirty="0"/>
              <a:t> </a:t>
            </a:r>
            <a:r>
              <a:rPr spc="-10" dirty="0"/>
              <a:t>MEASURES</a:t>
            </a:r>
          </a:p>
        </p:txBody>
      </p:sp>
      <p:sp>
        <p:nvSpPr>
          <p:cNvPr id="7" name="object 7"/>
          <p:cNvSpPr txBox="1"/>
          <p:nvPr/>
        </p:nvSpPr>
        <p:spPr>
          <a:xfrm>
            <a:off x="478237" y="988701"/>
            <a:ext cx="3916045" cy="3899144"/>
          </a:xfrm>
          <a:prstGeom prst="rect">
            <a:avLst/>
          </a:prstGeom>
        </p:spPr>
        <p:txBody>
          <a:bodyPr vert="horz" wrap="square" lIns="0" tIns="31115" rIns="0" bIns="0" rtlCol="0">
            <a:spAutoFit/>
          </a:bodyPr>
          <a:lstStyle/>
          <a:p>
            <a:pPr marL="12700" marR="156210">
              <a:lnSpc>
                <a:spcPts val="1190"/>
              </a:lnSpc>
              <a:spcBef>
                <a:spcPts val="245"/>
              </a:spcBef>
            </a:pPr>
            <a:r>
              <a:rPr sz="1100" dirty="0">
                <a:solidFill>
                  <a:srgbClr val="131313"/>
                </a:solidFill>
                <a:latin typeface="Franklin Gothic Book"/>
                <a:cs typeface="Franklin Gothic Book"/>
              </a:rPr>
              <a:t>Measures</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are</a:t>
            </a:r>
            <a:r>
              <a:rPr sz="1100" spc="-10" dirty="0">
                <a:solidFill>
                  <a:srgbClr val="131313"/>
                </a:solidFill>
                <a:latin typeface="Franklin Gothic Book"/>
                <a:cs typeface="Franklin Gothic Book"/>
              </a:rPr>
              <a:t> </a:t>
            </a:r>
            <a:r>
              <a:rPr sz="1100" dirty="0">
                <a:solidFill>
                  <a:srgbClr val="131313"/>
                </a:solidFill>
                <a:latin typeface="Franklin Gothic Book"/>
                <a:cs typeface="Franklin Gothic Book"/>
              </a:rPr>
              <a:t>in</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place</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10" dirty="0">
                <a:solidFill>
                  <a:srgbClr val="131313"/>
                </a:solidFill>
                <a:latin typeface="Franklin Gothic Book"/>
                <a:cs typeface="Franklin Gothic Book"/>
              </a:rPr>
              <a:t> </a:t>
            </a:r>
            <a:r>
              <a:rPr sz="1100" dirty="0">
                <a:solidFill>
                  <a:srgbClr val="131313"/>
                </a:solidFill>
                <a:latin typeface="Franklin Gothic Book"/>
                <a:cs typeface="Franklin Gothic Book"/>
              </a:rPr>
              <a:t>minimize</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the</a:t>
            </a:r>
            <a:r>
              <a:rPr sz="1100" spc="-10" dirty="0">
                <a:solidFill>
                  <a:srgbClr val="131313"/>
                </a:solidFill>
                <a:latin typeface="Franklin Gothic Book"/>
                <a:cs typeface="Franklin Gothic Book"/>
              </a:rPr>
              <a:t> </a:t>
            </a:r>
            <a:r>
              <a:rPr sz="1100" dirty="0">
                <a:solidFill>
                  <a:srgbClr val="131313"/>
                </a:solidFill>
                <a:latin typeface="Franklin Gothic Book"/>
                <a:cs typeface="Franklin Gothic Book"/>
              </a:rPr>
              <a:t>risks</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posed</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by</a:t>
            </a:r>
            <a:r>
              <a:rPr sz="1100" spc="-10" dirty="0">
                <a:solidFill>
                  <a:srgbClr val="131313"/>
                </a:solidFill>
                <a:latin typeface="Franklin Gothic Book"/>
                <a:cs typeface="Franklin Gothic Book"/>
              </a:rPr>
              <a:t> COVID-</a:t>
            </a:r>
            <a:r>
              <a:rPr sz="1100" spc="-25" dirty="0">
                <a:solidFill>
                  <a:srgbClr val="131313"/>
                </a:solidFill>
                <a:latin typeface="Franklin Gothic Book"/>
                <a:cs typeface="Franklin Gothic Book"/>
              </a:rPr>
              <a:t>19 </a:t>
            </a:r>
            <a:r>
              <a:rPr sz="1100" dirty="0">
                <a:solidFill>
                  <a:srgbClr val="131313"/>
                </a:solidFill>
                <a:latin typeface="Franklin Gothic Book"/>
                <a:cs typeface="Franklin Gothic Book"/>
              </a:rPr>
              <a:t>from</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Winter</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Road</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truck</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travel</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15" dirty="0">
                <a:solidFill>
                  <a:srgbClr val="131313"/>
                </a:solidFill>
                <a:latin typeface="Franklin Gothic Book"/>
                <a:cs typeface="Franklin Gothic Book"/>
              </a:rPr>
              <a:t> </a:t>
            </a:r>
            <a:r>
              <a:rPr sz="1100" spc="-10" dirty="0">
                <a:solidFill>
                  <a:srgbClr val="131313"/>
                </a:solidFill>
                <a:latin typeface="Franklin Gothic Book"/>
                <a:cs typeface="Franklin Gothic Book"/>
              </a:rPr>
              <a:t>site.</a:t>
            </a:r>
            <a:endParaRPr sz="1100" dirty="0">
              <a:latin typeface="Franklin Gothic Book"/>
              <a:cs typeface="Franklin Gothic Book"/>
            </a:endParaRPr>
          </a:p>
          <a:p>
            <a:pPr>
              <a:lnSpc>
                <a:spcPct val="100000"/>
              </a:lnSpc>
              <a:spcBef>
                <a:spcPts val="45"/>
              </a:spcBef>
            </a:pPr>
            <a:endParaRPr sz="1400" dirty="0">
              <a:latin typeface="Franklin Gothic Book"/>
              <a:cs typeface="Franklin Gothic Book"/>
            </a:endParaRPr>
          </a:p>
          <a:p>
            <a:pPr marL="12700">
              <a:lnSpc>
                <a:spcPct val="100000"/>
              </a:lnSpc>
              <a:spcBef>
                <a:spcPts val="5"/>
              </a:spcBef>
            </a:pPr>
            <a:r>
              <a:rPr sz="1100" dirty="0">
                <a:solidFill>
                  <a:srgbClr val="131313"/>
                </a:solidFill>
                <a:latin typeface="Franklin Gothic Book"/>
                <a:cs typeface="Franklin Gothic Book"/>
              </a:rPr>
              <a:t>Key</a:t>
            </a:r>
            <a:r>
              <a:rPr sz="1100" spc="-25" dirty="0">
                <a:solidFill>
                  <a:srgbClr val="131313"/>
                </a:solidFill>
                <a:latin typeface="Franklin Gothic Book"/>
                <a:cs typeface="Franklin Gothic Book"/>
              </a:rPr>
              <a:t> </a:t>
            </a:r>
            <a:r>
              <a:rPr sz="1100" dirty="0">
                <a:solidFill>
                  <a:srgbClr val="131313"/>
                </a:solidFill>
                <a:latin typeface="Franklin Gothic Book"/>
                <a:cs typeface="Franklin Gothic Book"/>
              </a:rPr>
              <a:t>measures</a:t>
            </a:r>
            <a:r>
              <a:rPr sz="1100" spc="-25" dirty="0">
                <a:solidFill>
                  <a:srgbClr val="131313"/>
                </a:solidFill>
                <a:latin typeface="Franklin Gothic Book"/>
                <a:cs typeface="Franklin Gothic Book"/>
              </a:rPr>
              <a:t> </a:t>
            </a:r>
            <a:r>
              <a:rPr sz="1100" spc="-10" dirty="0">
                <a:solidFill>
                  <a:srgbClr val="131313"/>
                </a:solidFill>
                <a:latin typeface="Franklin Gothic Book"/>
                <a:cs typeface="Franklin Gothic Book"/>
              </a:rPr>
              <a:t>include:</a:t>
            </a:r>
            <a:endParaRPr sz="1100" dirty="0">
              <a:latin typeface="Franklin Gothic Book"/>
              <a:cs typeface="Franklin Gothic Book"/>
            </a:endParaRPr>
          </a:p>
          <a:p>
            <a:pPr>
              <a:lnSpc>
                <a:spcPct val="100000"/>
              </a:lnSpc>
              <a:spcBef>
                <a:spcPts val="10"/>
              </a:spcBef>
            </a:pPr>
            <a:endParaRPr sz="1450" dirty="0">
              <a:latin typeface="Franklin Gothic Book"/>
              <a:cs typeface="Franklin Gothic Book"/>
            </a:endParaRPr>
          </a:p>
          <a:p>
            <a:pPr marL="12700">
              <a:lnSpc>
                <a:spcPct val="100000"/>
              </a:lnSpc>
            </a:pPr>
            <a:r>
              <a:rPr sz="1100" spc="-10" dirty="0">
                <a:solidFill>
                  <a:srgbClr val="131313"/>
                </a:solidFill>
                <a:latin typeface="Franklin Gothic Book"/>
                <a:cs typeface="Franklin Gothic Book"/>
              </a:rPr>
              <a:t>DRIVERS</a:t>
            </a:r>
            <a:endParaRPr sz="1100" dirty="0">
              <a:latin typeface="Franklin Gothic Book"/>
              <a:cs typeface="Franklin Gothic Book"/>
            </a:endParaRPr>
          </a:p>
          <a:p>
            <a:pPr marL="192405" indent="-180340">
              <a:lnSpc>
                <a:spcPct val="100000"/>
              </a:lnSpc>
              <a:spcBef>
                <a:spcPts val="185"/>
              </a:spcBef>
              <a:buFont typeface="Arial"/>
              <a:buChar char="•"/>
              <a:tabLst>
                <a:tab pos="192405" algn="l"/>
                <a:tab pos="193040" algn="l"/>
              </a:tabLst>
            </a:pPr>
            <a:r>
              <a:rPr sz="1000" dirty="0">
                <a:solidFill>
                  <a:srgbClr val="131313"/>
                </a:solidFill>
                <a:latin typeface="Franklin Gothic Book"/>
                <a:cs typeface="Franklin Gothic Book"/>
              </a:rPr>
              <a:t>Will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observe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all</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relevant</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site </a:t>
            </a:r>
            <a:r>
              <a:rPr sz="1000" spc="-10" dirty="0">
                <a:solidFill>
                  <a:srgbClr val="131313"/>
                </a:solidFill>
                <a:latin typeface="Franklin Gothic Book"/>
                <a:cs typeface="Franklin Gothic Book"/>
              </a:rPr>
              <a:t>COVID-</a:t>
            </a:r>
            <a:r>
              <a:rPr sz="1000" dirty="0">
                <a:solidFill>
                  <a:srgbClr val="131313"/>
                </a:solidFill>
                <a:latin typeface="Franklin Gothic Book"/>
                <a:cs typeface="Franklin Gothic Book"/>
              </a:rPr>
              <a:t>19</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controls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&amp;</a:t>
            </a:r>
            <a:r>
              <a:rPr sz="1000" spc="-10" dirty="0">
                <a:solidFill>
                  <a:srgbClr val="131313"/>
                </a:solidFill>
                <a:latin typeface="Franklin Gothic Book"/>
                <a:cs typeface="Franklin Gothic Book"/>
              </a:rPr>
              <a:t> protocols.</a:t>
            </a:r>
            <a:endParaRPr sz="1000" dirty="0">
              <a:latin typeface="Franklin Gothic Book"/>
              <a:cs typeface="Franklin Gothic Book"/>
            </a:endParaRPr>
          </a:p>
          <a:p>
            <a:pPr marL="371475" lvl="1" indent="-182245">
              <a:lnSpc>
                <a:spcPct val="100000"/>
              </a:lnSpc>
              <a:spcBef>
                <a:spcPts val="180"/>
              </a:spcBef>
              <a:buChar char="-"/>
              <a:tabLst>
                <a:tab pos="371475" algn="l"/>
                <a:tab pos="372110" algn="l"/>
              </a:tabLst>
            </a:pPr>
            <a:r>
              <a:rPr sz="1000" dirty="0">
                <a:solidFill>
                  <a:srgbClr val="131313"/>
                </a:solidFill>
                <a:latin typeface="Franklin Gothic Book"/>
                <a:cs typeface="Franklin Gothic Book"/>
              </a:rPr>
              <a:t>Physical</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distancing,</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Mask</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use</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good</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sanitization</a:t>
            </a:r>
            <a:r>
              <a:rPr sz="1000" spc="-35" dirty="0">
                <a:solidFill>
                  <a:srgbClr val="131313"/>
                </a:solidFill>
                <a:latin typeface="Franklin Gothic Book"/>
                <a:cs typeface="Franklin Gothic Book"/>
              </a:rPr>
              <a:t> </a:t>
            </a:r>
            <a:r>
              <a:rPr sz="1000" spc="-10" dirty="0">
                <a:solidFill>
                  <a:srgbClr val="131313"/>
                </a:solidFill>
                <a:latin typeface="Franklin Gothic Book"/>
                <a:cs typeface="Franklin Gothic Book"/>
              </a:rPr>
              <a:t>practices.</a:t>
            </a:r>
            <a:endParaRPr sz="1000" dirty="0">
              <a:latin typeface="Franklin Gothic Book"/>
              <a:cs typeface="Franklin Gothic Book"/>
            </a:endParaRPr>
          </a:p>
          <a:p>
            <a:pPr marL="192405" marR="34290" indent="-180340">
              <a:lnSpc>
                <a:spcPts val="1080"/>
              </a:lnSpc>
              <a:spcBef>
                <a:spcPts val="315"/>
              </a:spcBef>
              <a:buFont typeface="Arial"/>
              <a:buChar char="•"/>
              <a:tabLst>
                <a:tab pos="192405" algn="l"/>
                <a:tab pos="193040" algn="l"/>
              </a:tabLst>
            </a:pPr>
            <a:r>
              <a:rPr sz="1000" dirty="0">
                <a:solidFill>
                  <a:srgbClr val="131313"/>
                </a:solidFill>
                <a:latin typeface="Franklin Gothic Book"/>
                <a:cs typeface="Franklin Gothic Book"/>
              </a:rPr>
              <a:t>Drivers</a:t>
            </a:r>
            <a:r>
              <a:rPr sz="1000" spc="-45"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escorted</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by</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Site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Winter</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Road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Marshalls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upon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arrival</a:t>
            </a:r>
            <a:r>
              <a:rPr sz="1000" spc="-35" dirty="0">
                <a:solidFill>
                  <a:srgbClr val="131313"/>
                </a:solidFill>
                <a:latin typeface="Franklin Gothic Book"/>
                <a:cs typeface="Franklin Gothic Book"/>
              </a:rPr>
              <a:t> </a:t>
            </a:r>
            <a:r>
              <a:rPr sz="1000" spc="-25" dirty="0">
                <a:solidFill>
                  <a:srgbClr val="131313"/>
                </a:solidFill>
                <a:latin typeface="Franklin Gothic Book"/>
                <a:cs typeface="Franklin Gothic Book"/>
              </a:rPr>
              <a:t>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mine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up</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until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their</a:t>
            </a:r>
            <a:r>
              <a:rPr sz="1000" spc="-10" dirty="0">
                <a:solidFill>
                  <a:srgbClr val="131313"/>
                </a:solidFill>
                <a:latin typeface="Franklin Gothic Book"/>
                <a:cs typeface="Franklin Gothic Book"/>
              </a:rPr>
              <a:t> departure.</a:t>
            </a:r>
            <a:endParaRPr sz="1000" dirty="0">
              <a:latin typeface="Franklin Gothic Book"/>
              <a:cs typeface="Franklin Gothic Book"/>
            </a:endParaRPr>
          </a:p>
          <a:p>
            <a:pPr marL="192405" indent="-180340">
              <a:lnSpc>
                <a:spcPct val="100000"/>
              </a:lnSpc>
              <a:spcBef>
                <a:spcPts val="165"/>
              </a:spcBef>
              <a:buFont typeface="Arial"/>
              <a:buChar char="•"/>
              <a:tabLst>
                <a:tab pos="192405" algn="l"/>
                <a:tab pos="193040" algn="l"/>
              </a:tabLst>
            </a:pPr>
            <a:r>
              <a:rPr sz="1000" dirty="0">
                <a:solidFill>
                  <a:srgbClr val="131313"/>
                </a:solidFill>
                <a:latin typeface="Franklin Gothic Book"/>
                <a:cs typeface="Franklin Gothic Book"/>
              </a:rPr>
              <a:t>Will</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sleep</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in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their</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tractor</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if</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they</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stay</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overnight</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while</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at</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spc="-10" dirty="0">
                <a:solidFill>
                  <a:srgbClr val="131313"/>
                </a:solidFill>
                <a:latin typeface="Franklin Gothic Book"/>
                <a:cs typeface="Franklin Gothic Book"/>
              </a:rPr>
              <a:t>mine.</a:t>
            </a:r>
            <a:endParaRPr sz="1000" dirty="0">
              <a:latin typeface="Franklin Gothic Book"/>
              <a:cs typeface="Franklin Gothic Book"/>
            </a:endParaRPr>
          </a:p>
          <a:p>
            <a:pPr marL="371475" marR="122555" lvl="1" indent="-181610">
              <a:lnSpc>
                <a:spcPts val="1080"/>
              </a:lnSpc>
              <a:spcBef>
                <a:spcPts val="315"/>
              </a:spcBef>
              <a:buChar char="-"/>
              <a:tabLst>
                <a:tab pos="371475" algn="l"/>
                <a:tab pos="372110" algn="l"/>
              </a:tabLst>
            </a:pPr>
            <a:r>
              <a:rPr sz="1000" dirty="0">
                <a:solidFill>
                  <a:srgbClr val="131313"/>
                </a:solidFill>
                <a:latin typeface="Franklin Gothic Book"/>
                <a:cs typeface="Franklin Gothic Book"/>
              </a:rPr>
              <a:t>Rooms</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are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available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in</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our</a:t>
            </a:r>
            <a:r>
              <a:rPr sz="1000" spc="-5" dirty="0">
                <a:solidFill>
                  <a:srgbClr val="131313"/>
                </a:solidFill>
                <a:latin typeface="Franklin Gothic Book"/>
                <a:cs typeface="Franklin Gothic Book"/>
              </a:rPr>
              <a:t> </a:t>
            </a:r>
            <a:r>
              <a:rPr sz="1000" spc="-10" dirty="0">
                <a:solidFill>
                  <a:srgbClr val="131313"/>
                </a:solidFill>
                <a:latin typeface="Franklin Gothic Book"/>
                <a:cs typeface="Franklin Gothic Book"/>
              </a:rPr>
              <a:t>Quarantine</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Dorms</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on</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an</a:t>
            </a:r>
            <a:r>
              <a:rPr sz="1000" spc="-10" dirty="0">
                <a:solidFill>
                  <a:srgbClr val="131313"/>
                </a:solidFill>
                <a:latin typeface="Franklin Gothic Book"/>
                <a:cs typeface="Franklin Gothic Book"/>
              </a:rPr>
              <a:t> exceptional </a:t>
            </a:r>
            <a:r>
              <a:rPr sz="1000" dirty="0">
                <a:solidFill>
                  <a:srgbClr val="131313"/>
                </a:solidFill>
                <a:latin typeface="Franklin Gothic Book"/>
                <a:cs typeface="Franklin Gothic Book"/>
              </a:rPr>
              <a:t>basis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if</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required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for</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safety</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or</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medical</a:t>
            </a:r>
            <a:r>
              <a:rPr sz="1000" spc="-30" dirty="0">
                <a:solidFill>
                  <a:srgbClr val="131313"/>
                </a:solidFill>
                <a:latin typeface="Franklin Gothic Book"/>
                <a:cs typeface="Franklin Gothic Book"/>
              </a:rPr>
              <a:t> </a:t>
            </a:r>
            <a:r>
              <a:rPr sz="1000" spc="-10" dirty="0">
                <a:solidFill>
                  <a:srgbClr val="131313"/>
                </a:solidFill>
                <a:latin typeface="Franklin Gothic Book"/>
                <a:cs typeface="Franklin Gothic Book"/>
              </a:rPr>
              <a:t>reasons.</a:t>
            </a:r>
            <a:endParaRPr sz="1000" dirty="0">
              <a:latin typeface="Franklin Gothic Book"/>
              <a:cs typeface="Franklin Gothic Book"/>
            </a:endParaRPr>
          </a:p>
          <a:p>
            <a:pPr marL="192405" marR="106045" indent="-180340">
              <a:lnSpc>
                <a:spcPts val="1080"/>
              </a:lnSpc>
              <a:spcBef>
                <a:spcPts val="300"/>
              </a:spcBef>
              <a:buFont typeface="Arial"/>
              <a:buChar char="•"/>
              <a:tabLst>
                <a:tab pos="192405" algn="l"/>
                <a:tab pos="193040" algn="l"/>
              </a:tabLst>
            </a:pPr>
            <a:r>
              <a:rPr sz="1000" dirty="0">
                <a:solidFill>
                  <a:srgbClr val="131313"/>
                </a:solidFill>
                <a:latin typeface="Franklin Gothic Book"/>
                <a:cs typeface="Franklin Gothic Book"/>
              </a:rPr>
              <a:t>No</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drivers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permitted</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enter</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Main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camp</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facilities</a:t>
            </a:r>
            <a:r>
              <a:rPr sz="1000" spc="-25" dirty="0">
                <a:solidFill>
                  <a:srgbClr val="131313"/>
                </a:solidFill>
                <a:latin typeface="Franklin Gothic Book"/>
                <a:cs typeface="Franklin Gothic Book"/>
              </a:rPr>
              <a:t> </a:t>
            </a:r>
            <a:r>
              <a:rPr sz="1000" spc="-10" dirty="0">
                <a:solidFill>
                  <a:srgbClr val="131313"/>
                </a:solidFill>
                <a:latin typeface="Franklin Gothic Book"/>
                <a:cs typeface="Franklin Gothic Book"/>
              </a:rPr>
              <a:t>unless </a:t>
            </a:r>
            <a:r>
              <a:rPr sz="1000" dirty="0">
                <a:solidFill>
                  <a:srgbClr val="131313"/>
                </a:solidFill>
                <a:latin typeface="Franklin Gothic Book"/>
                <a:cs typeface="Franklin Gothic Book"/>
              </a:rPr>
              <a:t>approved</a:t>
            </a:r>
            <a:r>
              <a:rPr lang="en-CA" sz="1000" dirty="0">
                <a:solidFill>
                  <a:srgbClr val="131313"/>
                </a:solidFill>
                <a:latin typeface="Franklin Gothic Book"/>
                <a:cs typeface="Franklin Gothic Book"/>
              </a:rPr>
              <a:t>, </a:t>
            </a:r>
            <a:r>
              <a:rPr lang="en-CA" sz="1000">
                <a:solidFill>
                  <a:srgbClr val="131313"/>
                </a:solidFill>
                <a:latin typeface="Franklin Gothic Book"/>
                <a:cs typeface="Franklin Gothic Book"/>
              </a:rPr>
              <a:t>security notified</a:t>
            </a:r>
            <a:r>
              <a:rPr sz="1000" spc="-25">
                <a:solidFill>
                  <a:srgbClr val="131313"/>
                </a:solidFill>
                <a:latin typeface="Franklin Gothic Book"/>
                <a:cs typeface="Franklin Gothic Book"/>
              </a:rPr>
              <a:t> </a:t>
            </a:r>
            <a:r>
              <a:rPr sz="1000" dirty="0">
                <a:solidFill>
                  <a:srgbClr val="131313"/>
                </a:solidFill>
                <a:latin typeface="Franklin Gothic Book"/>
                <a:cs typeface="Franklin Gothic Book"/>
              </a:rPr>
              <a:t>&amp;</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escorted</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for</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medical</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or</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safety</a:t>
            </a:r>
            <a:r>
              <a:rPr sz="1000" spc="-10" dirty="0">
                <a:solidFill>
                  <a:srgbClr val="131313"/>
                </a:solidFill>
                <a:latin typeface="Franklin Gothic Book"/>
                <a:cs typeface="Franklin Gothic Book"/>
              </a:rPr>
              <a:t> reasons.</a:t>
            </a:r>
            <a:endParaRPr sz="1000" dirty="0">
              <a:latin typeface="Franklin Gothic Book"/>
              <a:cs typeface="Franklin Gothic Book"/>
            </a:endParaRPr>
          </a:p>
          <a:p>
            <a:pPr marL="192405" marR="368300" indent="-180340">
              <a:lnSpc>
                <a:spcPts val="1080"/>
              </a:lnSpc>
              <a:spcBef>
                <a:spcPts val="300"/>
              </a:spcBef>
              <a:buFont typeface="Arial"/>
              <a:buChar char="•"/>
              <a:tabLst>
                <a:tab pos="192405" algn="l"/>
                <a:tab pos="193040" algn="l"/>
              </a:tabLst>
            </a:pPr>
            <a:r>
              <a:rPr sz="1000" dirty="0">
                <a:solidFill>
                  <a:srgbClr val="131313"/>
                </a:solidFill>
                <a:latin typeface="Franklin Gothic Book"/>
                <a:cs typeface="Franklin Gothic Book"/>
              </a:rPr>
              <a:t>Drivers</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have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their</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own</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dedicated</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wash</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car</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entrance</a:t>
            </a:r>
            <a:r>
              <a:rPr sz="1000" spc="-25" dirty="0">
                <a:solidFill>
                  <a:srgbClr val="131313"/>
                </a:solidFill>
                <a:latin typeface="Franklin Gothic Book"/>
                <a:cs typeface="Franklin Gothic Book"/>
              </a:rPr>
              <a:t> to </a:t>
            </a:r>
            <a:r>
              <a:rPr sz="1000" dirty="0">
                <a:solidFill>
                  <a:srgbClr val="131313"/>
                </a:solidFill>
                <a:latin typeface="Franklin Gothic Book"/>
                <a:cs typeface="Franklin Gothic Book"/>
              </a:rPr>
              <a:t>Dispatch</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Driver’s</a:t>
            </a:r>
            <a:r>
              <a:rPr sz="1000" spc="-25" dirty="0">
                <a:solidFill>
                  <a:srgbClr val="131313"/>
                </a:solidFill>
                <a:latin typeface="Franklin Gothic Book"/>
                <a:cs typeface="Franklin Gothic Book"/>
              </a:rPr>
              <a:t> </a:t>
            </a:r>
            <a:r>
              <a:rPr sz="1000" spc="-10" dirty="0">
                <a:solidFill>
                  <a:srgbClr val="131313"/>
                </a:solidFill>
                <a:latin typeface="Franklin Gothic Book"/>
                <a:cs typeface="Franklin Gothic Book"/>
              </a:rPr>
              <a:t>Lounge.</a:t>
            </a:r>
            <a:endParaRPr sz="1000" dirty="0">
              <a:latin typeface="Franklin Gothic Book"/>
              <a:cs typeface="Franklin Gothic Book"/>
            </a:endParaRPr>
          </a:p>
          <a:p>
            <a:pPr marL="192405" marR="142875" indent="-180340">
              <a:lnSpc>
                <a:spcPts val="1080"/>
              </a:lnSpc>
              <a:spcBef>
                <a:spcPts val="300"/>
              </a:spcBef>
              <a:buFont typeface="Arial"/>
              <a:buChar char="•"/>
              <a:tabLst>
                <a:tab pos="192405" algn="l"/>
                <a:tab pos="193040" algn="l"/>
              </a:tabLst>
            </a:pP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Driver’s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lounge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be limited</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to 10 </a:t>
            </a:r>
            <a:r>
              <a:rPr sz="1000" spc="-10" dirty="0">
                <a:solidFill>
                  <a:srgbClr val="131313"/>
                </a:solidFill>
                <a:latin typeface="Franklin Gothic Book"/>
                <a:cs typeface="Franklin Gothic Book"/>
              </a:rPr>
              <a:t>individuals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at</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any</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one</a:t>
            </a:r>
            <a:r>
              <a:rPr sz="1000" spc="-5" dirty="0">
                <a:solidFill>
                  <a:srgbClr val="131313"/>
                </a:solidFill>
                <a:latin typeface="Franklin Gothic Book"/>
                <a:cs typeface="Franklin Gothic Book"/>
              </a:rPr>
              <a:t> </a:t>
            </a:r>
            <a:r>
              <a:rPr sz="1000" spc="-20" dirty="0">
                <a:solidFill>
                  <a:srgbClr val="131313"/>
                </a:solidFill>
                <a:latin typeface="Franklin Gothic Book"/>
                <a:cs typeface="Franklin Gothic Book"/>
              </a:rPr>
              <a:t>time </a:t>
            </a:r>
            <a:r>
              <a:rPr sz="1000" dirty="0">
                <a:solidFill>
                  <a:srgbClr val="131313"/>
                </a:solidFill>
                <a:latin typeface="Franklin Gothic Book"/>
                <a:cs typeface="Franklin Gothic Book"/>
              </a:rPr>
              <a:t>with</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a</a:t>
            </a:r>
            <a:r>
              <a:rPr sz="1000" spc="-10" dirty="0">
                <a:solidFill>
                  <a:srgbClr val="131313"/>
                </a:solidFill>
                <a:latin typeface="Franklin Gothic Book"/>
                <a:cs typeface="Franklin Gothic Book"/>
              </a:rPr>
              <a:t> check-</a:t>
            </a:r>
            <a:r>
              <a:rPr sz="1000" dirty="0">
                <a:solidFill>
                  <a:srgbClr val="131313"/>
                </a:solidFill>
                <a:latin typeface="Franklin Gothic Book"/>
                <a:cs typeface="Franklin Gothic Book"/>
              </a:rPr>
              <a:t>in/out</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process</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ensure</a:t>
            </a:r>
            <a:r>
              <a:rPr sz="1000" spc="-10" dirty="0">
                <a:solidFill>
                  <a:srgbClr val="131313"/>
                </a:solidFill>
                <a:latin typeface="Franklin Gothic Book"/>
                <a:cs typeface="Franklin Gothic Book"/>
              </a:rPr>
              <a:t> compliance.</a:t>
            </a:r>
            <a:endParaRPr sz="1000" dirty="0">
              <a:latin typeface="Franklin Gothic Book"/>
              <a:cs typeface="Franklin Gothic Book"/>
            </a:endParaRPr>
          </a:p>
          <a:p>
            <a:pPr marL="192405" marR="5080" indent="-180340">
              <a:lnSpc>
                <a:spcPts val="1080"/>
              </a:lnSpc>
              <a:spcBef>
                <a:spcPts val="300"/>
              </a:spcBef>
              <a:buFont typeface="Arial"/>
              <a:buChar char="•"/>
              <a:tabLst>
                <a:tab pos="192405" algn="l"/>
                <a:tab pos="193040" algn="l"/>
              </a:tabLst>
            </a:pPr>
            <a:r>
              <a:rPr sz="1000" dirty="0">
                <a:solidFill>
                  <a:srgbClr val="131313"/>
                </a:solidFill>
                <a:latin typeface="Franklin Gothic Book"/>
                <a:cs typeface="Franklin Gothic Book"/>
              </a:rPr>
              <a:t>Enhanced</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&amp;</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scheduled</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cleaning</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of</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Winter</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Road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Dispatch,</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Lounge </a:t>
            </a:r>
            <a:r>
              <a:rPr sz="1000" dirty="0">
                <a:solidFill>
                  <a:srgbClr val="131313"/>
                </a:solidFill>
                <a:latin typeface="Franklin Gothic Book"/>
                <a:cs typeface="Franklin Gothic Book"/>
              </a:rPr>
              <a:t>&amp;</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Wash</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Car</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Facilities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0" dirty="0">
                <a:solidFill>
                  <a:srgbClr val="131313"/>
                </a:solidFill>
                <a:latin typeface="Franklin Gothic Book"/>
                <a:cs typeface="Franklin Gothic Book"/>
              </a:rPr>
              <a:t> completed.</a:t>
            </a:r>
            <a:endParaRPr sz="1000" dirty="0">
              <a:latin typeface="Franklin Gothic Book"/>
              <a:cs typeface="Franklin Gothic Book"/>
            </a:endParaRPr>
          </a:p>
          <a:p>
            <a:pPr marL="192405" indent="-180340">
              <a:lnSpc>
                <a:spcPct val="100000"/>
              </a:lnSpc>
              <a:spcBef>
                <a:spcPts val="165"/>
              </a:spcBef>
              <a:buFont typeface="Arial"/>
              <a:buChar char="•"/>
              <a:tabLst>
                <a:tab pos="192405" algn="l"/>
                <a:tab pos="193040" algn="l"/>
              </a:tabLst>
            </a:pPr>
            <a:r>
              <a:rPr sz="1000" dirty="0">
                <a:solidFill>
                  <a:srgbClr val="131313"/>
                </a:solidFill>
                <a:latin typeface="Franklin Gothic Book"/>
                <a:cs typeface="Franklin Gothic Book"/>
              </a:rPr>
              <a:t>Food</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be in</a:t>
            </a:r>
            <a:r>
              <a:rPr sz="1000" spc="-5" dirty="0">
                <a:solidFill>
                  <a:srgbClr val="131313"/>
                </a:solidFill>
                <a:latin typeface="Franklin Gothic Book"/>
                <a:cs typeface="Franklin Gothic Book"/>
              </a:rPr>
              <a:t> </a:t>
            </a:r>
            <a:r>
              <a:rPr sz="1000" spc="-10" dirty="0">
                <a:solidFill>
                  <a:srgbClr val="131313"/>
                </a:solidFill>
                <a:latin typeface="Franklin Gothic Book"/>
                <a:cs typeface="Franklin Gothic Book"/>
              </a:rPr>
              <a:t>individual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portions and</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packaged.</a:t>
            </a:r>
            <a:endParaRPr sz="1000" dirty="0">
              <a:latin typeface="Franklin Gothic Book"/>
              <a:cs typeface="Franklin Gothic Book"/>
            </a:endParaRPr>
          </a:p>
        </p:txBody>
      </p:sp>
      <p:pic>
        <p:nvPicPr>
          <p:cNvPr id="8" name="object 8"/>
          <p:cNvPicPr/>
          <p:nvPr/>
        </p:nvPicPr>
        <p:blipFill>
          <a:blip r:embed="rId3" cstate="print"/>
          <a:stretch>
            <a:fillRect/>
          </a:stretch>
        </p:blipFill>
        <p:spPr>
          <a:xfrm>
            <a:off x="4740538" y="3528200"/>
            <a:ext cx="3929586" cy="923363"/>
          </a:xfrm>
          <a:prstGeom prst="rect">
            <a:avLst/>
          </a:prstGeom>
        </p:spPr>
      </p:pic>
      <p:pic>
        <p:nvPicPr>
          <p:cNvPr id="9" name="object 9"/>
          <p:cNvPicPr/>
          <p:nvPr/>
        </p:nvPicPr>
        <p:blipFill>
          <a:blip r:embed="rId4" cstate="print"/>
          <a:stretch>
            <a:fillRect/>
          </a:stretch>
        </p:blipFill>
        <p:spPr>
          <a:xfrm>
            <a:off x="5448300" y="1481327"/>
            <a:ext cx="2116073" cy="1263061"/>
          </a:xfrm>
          <a:prstGeom prst="rect">
            <a:avLst/>
          </a:prstGeom>
        </p:spPr>
      </p:pic>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91440">
              <a:lnSpc>
                <a:spcPct val="100000"/>
              </a:lnSpc>
              <a:spcBef>
                <a:spcPts val="40"/>
              </a:spcBef>
            </a:pPr>
            <a:r>
              <a:rPr dirty="0"/>
              <a:t>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2" cstate="print"/>
            <a:stretch>
              <a:fillRect/>
            </a:stretch>
          </p:blipFill>
          <p:spPr>
            <a:xfrm>
              <a:off x="8300465" y="261366"/>
              <a:ext cx="422147" cy="421373"/>
            </a:xfrm>
            <a:prstGeom prst="rect">
              <a:avLst/>
            </a:prstGeom>
          </p:spPr>
        </p:pic>
      </p:grpSp>
      <p:sp>
        <p:nvSpPr>
          <p:cNvPr id="6" name="object 6"/>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25" dirty="0"/>
              <a:t> </a:t>
            </a:r>
            <a:r>
              <a:rPr dirty="0"/>
              <a:t>KUÉ</a:t>
            </a:r>
            <a:r>
              <a:rPr spc="-10" dirty="0"/>
              <a:t> </a:t>
            </a:r>
            <a:r>
              <a:rPr dirty="0"/>
              <a:t>MINE</a:t>
            </a:r>
            <a:r>
              <a:rPr spc="-10" dirty="0"/>
              <a:t> </a:t>
            </a:r>
            <a:r>
              <a:rPr dirty="0"/>
              <a:t>SITE</a:t>
            </a:r>
            <a:r>
              <a:rPr spc="-10" dirty="0"/>
              <a:t> </a:t>
            </a:r>
            <a:r>
              <a:rPr dirty="0"/>
              <a:t>–</a:t>
            </a:r>
            <a:r>
              <a:rPr spc="5" dirty="0"/>
              <a:t> </a:t>
            </a:r>
            <a:r>
              <a:rPr spc="-10" dirty="0"/>
              <a:t>HEALTH</a:t>
            </a:r>
            <a:r>
              <a:rPr spc="-15" dirty="0"/>
              <a:t> </a:t>
            </a:r>
            <a:r>
              <a:rPr dirty="0"/>
              <a:t>&amp;</a:t>
            </a:r>
            <a:r>
              <a:rPr spc="5" dirty="0"/>
              <a:t> </a:t>
            </a:r>
            <a:r>
              <a:rPr spc="-10" dirty="0"/>
              <a:t>SAFETY</a:t>
            </a:r>
          </a:p>
        </p:txBody>
      </p:sp>
      <p:sp>
        <p:nvSpPr>
          <p:cNvPr id="7" name="object 7"/>
          <p:cNvSpPr/>
          <p:nvPr/>
        </p:nvSpPr>
        <p:spPr>
          <a:xfrm>
            <a:off x="366522" y="1049279"/>
            <a:ext cx="4449445" cy="3858895"/>
          </a:xfrm>
          <a:custGeom>
            <a:avLst/>
            <a:gdLst/>
            <a:ahLst/>
            <a:cxnLst/>
            <a:rect l="l" t="t" r="r" b="b"/>
            <a:pathLst>
              <a:path w="4449445" h="3858895">
                <a:moveTo>
                  <a:pt x="0" y="177228"/>
                </a:moveTo>
                <a:lnTo>
                  <a:pt x="6330" y="130114"/>
                </a:lnTo>
                <a:lnTo>
                  <a:pt x="24197" y="87778"/>
                </a:lnTo>
                <a:lnTo>
                  <a:pt x="51909" y="51909"/>
                </a:lnTo>
                <a:lnTo>
                  <a:pt x="87778" y="24197"/>
                </a:lnTo>
                <a:lnTo>
                  <a:pt x="130114" y="6330"/>
                </a:lnTo>
                <a:lnTo>
                  <a:pt x="177228" y="0"/>
                </a:lnTo>
                <a:lnTo>
                  <a:pt x="4272089" y="0"/>
                </a:lnTo>
                <a:lnTo>
                  <a:pt x="4319203" y="6330"/>
                </a:lnTo>
                <a:lnTo>
                  <a:pt x="4361539" y="24197"/>
                </a:lnTo>
                <a:lnTo>
                  <a:pt x="4397408" y="51909"/>
                </a:lnTo>
                <a:lnTo>
                  <a:pt x="4425120" y="87778"/>
                </a:lnTo>
                <a:lnTo>
                  <a:pt x="4442987" y="130114"/>
                </a:lnTo>
                <a:lnTo>
                  <a:pt x="4449318" y="177228"/>
                </a:lnTo>
                <a:lnTo>
                  <a:pt x="4449318" y="3681526"/>
                </a:lnTo>
                <a:lnTo>
                  <a:pt x="4442987" y="3728645"/>
                </a:lnTo>
                <a:lnTo>
                  <a:pt x="4425120" y="3770985"/>
                </a:lnTo>
                <a:lnTo>
                  <a:pt x="4397408" y="3806856"/>
                </a:lnTo>
                <a:lnTo>
                  <a:pt x="4361539" y="3834570"/>
                </a:lnTo>
                <a:lnTo>
                  <a:pt x="4319203" y="3852437"/>
                </a:lnTo>
                <a:lnTo>
                  <a:pt x="4272089" y="3858767"/>
                </a:lnTo>
                <a:lnTo>
                  <a:pt x="177228" y="3858767"/>
                </a:lnTo>
                <a:lnTo>
                  <a:pt x="130114" y="3852437"/>
                </a:lnTo>
                <a:lnTo>
                  <a:pt x="87778" y="3834570"/>
                </a:lnTo>
                <a:lnTo>
                  <a:pt x="51909" y="3806856"/>
                </a:lnTo>
                <a:lnTo>
                  <a:pt x="24197" y="3770985"/>
                </a:lnTo>
                <a:lnTo>
                  <a:pt x="6330" y="3728645"/>
                </a:lnTo>
                <a:lnTo>
                  <a:pt x="0" y="3681526"/>
                </a:lnTo>
                <a:lnTo>
                  <a:pt x="0" y="177228"/>
                </a:lnTo>
                <a:close/>
              </a:path>
            </a:pathLst>
          </a:custGeom>
          <a:ln w="10795">
            <a:solidFill>
              <a:srgbClr val="131313"/>
            </a:solidFill>
          </a:ln>
        </p:spPr>
        <p:txBody>
          <a:bodyPr wrap="square" lIns="0" tIns="0" rIns="0" bIns="0" rtlCol="0"/>
          <a:lstStyle/>
          <a:p>
            <a:endParaRPr/>
          </a:p>
        </p:txBody>
      </p:sp>
      <p:sp>
        <p:nvSpPr>
          <p:cNvPr id="8" name="object 8"/>
          <p:cNvSpPr txBox="1"/>
          <p:nvPr/>
        </p:nvSpPr>
        <p:spPr>
          <a:xfrm>
            <a:off x="496815" y="1128972"/>
            <a:ext cx="4116070" cy="3683000"/>
          </a:xfrm>
          <a:prstGeom prst="rect">
            <a:avLst/>
          </a:prstGeom>
        </p:spPr>
        <p:txBody>
          <a:bodyPr vert="horz" wrap="square" lIns="0" tIns="12065" rIns="0" bIns="0" rtlCol="0">
            <a:spAutoFit/>
          </a:bodyPr>
          <a:lstStyle/>
          <a:p>
            <a:pPr marL="297815" marR="86360" indent="-285750">
              <a:lnSpc>
                <a:spcPct val="100000"/>
              </a:lnSpc>
              <a:spcBef>
                <a:spcPts val="95"/>
              </a:spcBef>
              <a:buFont typeface="Arial"/>
              <a:buChar char="•"/>
              <a:tabLst>
                <a:tab pos="297815" algn="l"/>
                <a:tab pos="298450" algn="l"/>
              </a:tabLst>
            </a:pPr>
            <a:r>
              <a:rPr sz="1400" dirty="0">
                <a:solidFill>
                  <a:srgbClr val="131313"/>
                </a:solidFill>
                <a:latin typeface="Franklin Gothic Book"/>
                <a:cs typeface="Franklin Gothic Book"/>
              </a:rPr>
              <a:t>Drivers</a:t>
            </a:r>
            <a:r>
              <a:rPr sz="1400" spc="-55" dirty="0">
                <a:solidFill>
                  <a:srgbClr val="131313"/>
                </a:solidFill>
                <a:latin typeface="Franklin Gothic Book"/>
                <a:cs typeface="Franklin Gothic Book"/>
              </a:rPr>
              <a:t> </a:t>
            </a:r>
            <a:r>
              <a:rPr sz="1400" dirty="0">
                <a:solidFill>
                  <a:srgbClr val="131313"/>
                </a:solidFill>
                <a:latin typeface="Franklin Gothic Book"/>
                <a:cs typeface="Franklin Gothic Book"/>
              </a:rPr>
              <a:t>MUST</a:t>
            </a:r>
            <a:r>
              <a:rPr sz="1400" spc="-50" dirty="0">
                <a:solidFill>
                  <a:srgbClr val="131313"/>
                </a:solidFill>
                <a:latin typeface="Franklin Gothic Book"/>
                <a:cs typeface="Franklin Gothic Book"/>
              </a:rPr>
              <a:t> </a:t>
            </a:r>
            <a:r>
              <a:rPr sz="1400" spc="-10" dirty="0">
                <a:solidFill>
                  <a:srgbClr val="131313"/>
                </a:solidFill>
                <a:latin typeface="Franklin Gothic Book"/>
                <a:cs typeface="Franklin Gothic Book"/>
              </a:rPr>
              <a:t>always</a:t>
            </a:r>
            <a:r>
              <a:rPr sz="1400" spc="-65" dirty="0">
                <a:solidFill>
                  <a:srgbClr val="131313"/>
                </a:solidFill>
                <a:latin typeface="Franklin Gothic Book"/>
                <a:cs typeface="Franklin Gothic Book"/>
              </a:rPr>
              <a:t> </a:t>
            </a:r>
            <a:r>
              <a:rPr sz="1400" dirty="0">
                <a:solidFill>
                  <a:srgbClr val="131313"/>
                </a:solidFill>
                <a:latin typeface="Franklin Gothic Book"/>
                <a:cs typeface="Franklin Gothic Book"/>
              </a:rPr>
              <a:t>wear</a:t>
            </a:r>
            <a:r>
              <a:rPr sz="1400" spc="-60" dirty="0">
                <a:solidFill>
                  <a:srgbClr val="131313"/>
                </a:solidFill>
                <a:latin typeface="Franklin Gothic Book"/>
                <a:cs typeface="Franklin Gothic Book"/>
              </a:rPr>
              <a:t> </a:t>
            </a:r>
            <a:r>
              <a:rPr sz="1400" dirty="0">
                <a:solidFill>
                  <a:srgbClr val="131313"/>
                </a:solidFill>
                <a:latin typeface="Franklin Gothic Book"/>
                <a:cs typeface="Franklin Gothic Book"/>
              </a:rPr>
              <a:t>PPE</a:t>
            </a:r>
            <a:r>
              <a:rPr sz="1400" spc="-50" dirty="0">
                <a:solidFill>
                  <a:srgbClr val="131313"/>
                </a:solidFill>
                <a:latin typeface="Franklin Gothic Book"/>
                <a:cs typeface="Franklin Gothic Book"/>
              </a:rPr>
              <a:t> </a:t>
            </a:r>
            <a:r>
              <a:rPr sz="1400" dirty="0">
                <a:solidFill>
                  <a:srgbClr val="131313"/>
                </a:solidFill>
                <a:latin typeface="Franklin Gothic Book"/>
                <a:cs typeface="Franklin Gothic Book"/>
              </a:rPr>
              <a:t>when</a:t>
            </a:r>
            <a:r>
              <a:rPr sz="1400" spc="-60" dirty="0">
                <a:solidFill>
                  <a:srgbClr val="131313"/>
                </a:solidFill>
                <a:latin typeface="Franklin Gothic Book"/>
                <a:cs typeface="Franklin Gothic Book"/>
              </a:rPr>
              <a:t> </a:t>
            </a:r>
            <a:r>
              <a:rPr sz="1400" dirty="0">
                <a:solidFill>
                  <a:srgbClr val="131313"/>
                </a:solidFill>
                <a:latin typeface="Franklin Gothic Book"/>
                <a:cs typeface="Franklin Gothic Book"/>
              </a:rPr>
              <a:t>outside</a:t>
            </a:r>
            <a:r>
              <a:rPr sz="1400" spc="-50" dirty="0">
                <a:solidFill>
                  <a:srgbClr val="131313"/>
                </a:solidFill>
                <a:latin typeface="Franklin Gothic Book"/>
                <a:cs typeface="Franklin Gothic Book"/>
              </a:rPr>
              <a:t> </a:t>
            </a:r>
            <a:r>
              <a:rPr sz="1400" spc="-10" dirty="0">
                <a:solidFill>
                  <a:srgbClr val="131313"/>
                </a:solidFill>
                <a:latin typeface="Franklin Gothic Book"/>
                <a:cs typeface="Franklin Gothic Book"/>
              </a:rPr>
              <a:t>their </a:t>
            </a:r>
            <a:r>
              <a:rPr sz="1400" dirty="0">
                <a:solidFill>
                  <a:srgbClr val="131313"/>
                </a:solidFill>
                <a:latin typeface="Franklin Gothic Book"/>
                <a:cs typeface="Franklin Gothic Book"/>
              </a:rPr>
              <a:t>truck</a:t>
            </a:r>
            <a:r>
              <a:rPr sz="1400" spc="-40" dirty="0">
                <a:solidFill>
                  <a:srgbClr val="131313"/>
                </a:solidFill>
                <a:latin typeface="Franklin Gothic Book"/>
                <a:cs typeface="Franklin Gothic Book"/>
              </a:rPr>
              <a:t> </a:t>
            </a:r>
            <a:r>
              <a:rPr sz="1400" dirty="0">
                <a:solidFill>
                  <a:srgbClr val="131313"/>
                </a:solidFill>
                <a:latin typeface="Franklin Gothic Book"/>
                <a:cs typeface="Franklin Gothic Book"/>
              </a:rPr>
              <a:t>while</a:t>
            </a:r>
            <a:r>
              <a:rPr sz="1400" spc="-35" dirty="0">
                <a:solidFill>
                  <a:srgbClr val="131313"/>
                </a:solidFill>
                <a:latin typeface="Franklin Gothic Book"/>
                <a:cs typeface="Franklin Gothic Book"/>
              </a:rPr>
              <a:t> </a:t>
            </a:r>
            <a:r>
              <a:rPr sz="1400" dirty="0">
                <a:solidFill>
                  <a:srgbClr val="131313"/>
                </a:solidFill>
                <a:latin typeface="Franklin Gothic Book"/>
                <a:cs typeface="Franklin Gothic Book"/>
              </a:rPr>
              <a:t>on</a:t>
            </a:r>
            <a:r>
              <a:rPr sz="1400" spc="-35" dirty="0">
                <a:solidFill>
                  <a:srgbClr val="131313"/>
                </a:solidFill>
                <a:latin typeface="Franklin Gothic Book"/>
                <a:cs typeface="Franklin Gothic Book"/>
              </a:rPr>
              <a:t> </a:t>
            </a:r>
            <a:r>
              <a:rPr sz="1400" spc="-20" dirty="0">
                <a:solidFill>
                  <a:srgbClr val="131313"/>
                </a:solidFill>
                <a:latin typeface="Franklin Gothic Book"/>
                <a:cs typeface="Franklin Gothic Book"/>
              </a:rPr>
              <a:t>Site.</a:t>
            </a:r>
            <a:endParaRPr sz="1400">
              <a:latin typeface="Franklin Gothic Book"/>
              <a:cs typeface="Franklin Gothic Book"/>
            </a:endParaRPr>
          </a:p>
          <a:p>
            <a:pPr>
              <a:lnSpc>
                <a:spcPct val="100000"/>
              </a:lnSpc>
              <a:spcBef>
                <a:spcPts val="35"/>
              </a:spcBef>
              <a:buFont typeface="Arial"/>
              <a:buChar char="•"/>
            </a:pPr>
            <a:endParaRPr sz="1450">
              <a:latin typeface="Franklin Gothic Book"/>
              <a:cs typeface="Franklin Gothic Book"/>
            </a:endParaRPr>
          </a:p>
          <a:p>
            <a:pPr marL="12700">
              <a:lnSpc>
                <a:spcPct val="100000"/>
              </a:lnSpc>
            </a:pPr>
            <a:r>
              <a:rPr sz="1400" spc="-10" dirty="0">
                <a:solidFill>
                  <a:srgbClr val="131313"/>
                </a:solidFill>
                <a:latin typeface="Franklin Gothic Book"/>
                <a:cs typeface="Franklin Gothic Book"/>
              </a:rPr>
              <a:t>Approved</a:t>
            </a:r>
            <a:r>
              <a:rPr sz="1400" spc="-45" dirty="0">
                <a:solidFill>
                  <a:srgbClr val="131313"/>
                </a:solidFill>
                <a:latin typeface="Franklin Gothic Book"/>
                <a:cs typeface="Franklin Gothic Book"/>
              </a:rPr>
              <a:t> </a:t>
            </a:r>
            <a:r>
              <a:rPr sz="1400" dirty="0">
                <a:solidFill>
                  <a:srgbClr val="131313"/>
                </a:solidFill>
                <a:latin typeface="Franklin Gothic Book"/>
                <a:cs typeface="Franklin Gothic Book"/>
              </a:rPr>
              <a:t>PPE</a:t>
            </a:r>
            <a:r>
              <a:rPr sz="1400" spc="-45" dirty="0">
                <a:solidFill>
                  <a:srgbClr val="131313"/>
                </a:solidFill>
                <a:latin typeface="Franklin Gothic Book"/>
                <a:cs typeface="Franklin Gothic Book"/>
              </a:rPr>
              <a:t> </a:t>
            </a:r>
            <a:r>
              <a:rPr sz="1400" spc="-10" dirty="0">
                <a:solidFill>
                  <a:srgbClr val="131313"/>
                </a:solidFill>
                <a:latin typeface="Franklin Gothic Book"/>
                <a:cs typeface="Franklin Gothic Book"/>
              </a:rPr>
              <a:t>includes:</a:t>
            </a:r>
            <a:endParaRPr sz="1400">
              <a:latin typeface="Franklin Gothic Book"/>
              <a:cs typeface="Franklin Gothic Book"/>
            </a:endParaRPr>
          </a:p>
          <a:p>
            <a:pPr>
              <a:lnSpc>
                <a:spcPct val="100000"/>
              </a:lnSpc>
              <a:spcBef>
                <a:spcPts val="45"/>
              </a:spcBef>
            </a:pPr>
            <a:endParaRPr sz="1450">
              <a:latin typeface="Franklin Gothic Book"/>
              <a:cs typeface="Franklin Gothic Book"/>
            </a:endParaRPr>
          </a:p>
          <a:p>
            <a:pPr marL="184150" indent="-171450">
              <a:lnSpc>
                <a:spcPct val="100000"/>
              </a:lnSpc>
              <a:buFont typeface="Arial"/>
              <a:buChar char="•"/>
              <a:tabLst>
                <a:tab pos="184150" algn="l"/>
              </a:tabLst>
            </a:pPr>
            <a:r>
              <a:rPr sz="1200" dirty="0">
                <a:solidFill>
                  <a:srgbClr val="131313"/>
                </a:solidFill>
                <a:latin typeface="Franklin Gothic Book"/>
                <a:cs typeface="Franklin Gothic Book"/>
              </a:rPr>
              <a:t>CSA</a:t>
            </a:r>
            <a:r>
              <a:rPr sz="1200" spc="-20" dirty="0">
                <a:solidFill>
                  <a:srgbClr val="131313"/>
                </a:solidFill>
                <a:latin typeface="Franklin Gothic Book"/>
                <a:cs typeface="Franklin Gothic Book"/>
              </a:rPr>
              <a:t> </a:t>
            </a:r>
            <a:r>
              <a:rPr sz="1200" dirty="0">
                <a:solidFill>
                  <a:srgbClr val="131313"/>
                </a:solidFill>
                <a:latin typeface="Franklin Gothic Book"/>
                <a:cs typeface="Franklin Gothic Book"/>
              </a:rPr>
              <a:t>approved</a:t>
            </a:r>
            <a:r>
              <a:rPr sz="1200" spc="-25" dirty="0">
                <a:solidFill>
                  <a:srgbClr val="131313"/>
                </a:solidFill>
                <a:latin typeface="Franklin Gothic Book"/>
                <a:cs typeface="Franklin Gothic Book"/>
              </a:rPr>
              <a:t> </a:t>
            </a:r>
            <a:r>
              <a:rPr sz="1200" dirty="0">
                <a:solidFill>
                  <a:srgbClr val="131313"/>
                </a:solidFill>
                <a:latin typeface="Franklin Gothic Book"/>
                <a:cs typeface="Franklin Gothic Book"/>
              </a:rPr>
              <a:t>‘Hard</a:t>
            </a:r>
            <a:r>
              <a:rPr sz="1200" spc="-15" dirty="0">
                <a:solidFill>
                  <a:srgbClr val="131313"/>
                </a:solidFill>
                <a:latin typeface="Franklin Gothic Book"/>
                <a:cs typeface="Franklin Gothic Book"/>
              </a:rPr>
              <a:t> </a:t>
            </a:r>
            <a:r>
              <a:rPr sz="1200" dirty="0">
                <a:solidFill>
                  <a:srgbClr val="131313"/>
                </a:solidFill>
                <a:latin typeface="Franklin Gothic Book"/>
                <a:cs typeface="Franklin Gothic Book"/>
              </a:rPr>
              <a:t>Hat’</a:t>
            </a:r>
            <a:r>
              <a:rPr sz="1200" spc="-15" dirty="0">
                <a:solidFill>
                  <a:srgbClr val="131313"/>
                </a:solidFill>
                <a:latin typeface="Franklin Gothic Book"/>
                <a:cs typeface="Franklin Gothic Book"/>
              </a:rPr>
              <a:t> </a:t>
            </a:r>
            <a:r>
              <a:rPr sz="1200" dirty="0">
                <a:solidFill>
                  <a:srgbClr val="131313"/>
                </a:solidFill>
                <a:latin typeface="Franklin Gothic Book"/>
                <a:cs typeface="Franklin Gothic Book"/>
              </a:rPr>
              <a:t>and</a:t>
            </a:r>
            <a:r>
              <a:rPr sz="1200" spc="-10" dirty="0">
                <a:solidFill>
                  <a:srgbClr val="131313"/>
                </a:solidFill>
                <a:latin typeface="Franklin Gothic Book"/>
                <a:cs typeface="Franklin Gothic Book"/>
              </a:rPr>
              <a:t> </a:t>
            </a:r>
            <a:r>
              <a:rPr sz="1200" spc="-20" dirty="0">
                <a:solidFill>
                  <a:srgbClr val="131313"/>
                </a:solidFill>
                <a:latin typeface="Franklin Gothic Book"/>
                <a:cs typeface="Franklin Gothic Book"/>
              </a:rPr>
              <a:t>liner</a:t>
            </a:r>
            <a:endParaRPr sz="1200">
              <a:latin typeface="Franklin Gothic Book"/>
              <a:cs typeface="Franklin Gothic Book"/>
            </a:endParaRPr>
          </a:p>
          <a:p>
            <a:pPr marL="184150" indent="-171450">
              <a:lnSpc>
                <a:spcPct val="100000"/>
              </a:lnSpc>
              <a:buFont typeface="Arial"/>
              <a:buChar char="•"/>
              <a:tabLst>
                <a:tab pos="184150" algn="l"/>
              </a:tabLst>
            </a:pPr>
            <a:r>
              <a:rPr sz="1200" dirty="0">
                <a:solidFill>
                  <a:srgbClr val="131313"/>
                </a:solidFill>
                <a:latin typeface="Franklin Gothic Book"/>
                <a:cs typeface="Franklin Gothic Book"/>
              </a:rPr>
              <a:t>CSA</a:t>
            </a:r>
            <a:r>
              <a:rPr sz="1200" spc="-45" dirty="0">
                <a:solidFill>
                  <a:srgbClr val="131313"/>
                </a:solidFill>
                <a:latin typeface="Franklin Gothic Book"/>
                <a:cs typeface="Franklin Gothic Book"/>
              </a:rPr>
              <a:t> </a:t>
            </a:r>
            <a:r>
              <a:rPr sz="1200" dirty="0">
                <a:solidFill>
                  <a:srgbClr val="131313"/>
                </a:solidFill>
                <a:latin typeface="Franklin Gothic Book"/>
                <a:cs typeface="Franklin Gothic Book"/>
              </a:rPr>
              <a:t>approved</a:t>
            </a:r>
            <a:r>
              <a:rPr sz="1200" spc="-40" dirty="0">
                <a:solidFill>
                  <a:srgbClr val="131313"/>
                </a:solidFill>
                <a:latin typeface="Franklin Gothic Book"/>
                <a:cs typeface="Franklin Gothic Book"/>
              </a:rPr>
              <a:t> </a:t>
            </a:r>
            <a:r>
              <a:rPr sz="1200" dirty="0">
                <a:solidFill>
                  <a:srgbClr val="131313"/>
                </a:solidFill>
                <a:latin typeface="Franklin Gothic Book"/>
                <a:cs typeface="Franklin Gothic Book"/>
              </a:rPr>
              <a:t>‘Steel</a:t>
            </a:r>
            <a:r>
              <a:rPr sz="1200" spc="-30" dirty="0">
                <a:solidFill>
                  <a:srgbClr val="131313"/>
                </a:solidFill>
                <a:latin typeface="Franklin Gothic Book"/>
                <a:cs typeface="Franklin Gothic Book"/>
              </a:rPr>
              <a:t> </a:t>
            </a:r>
            <a:r>
              <a:rPr sz="1200" dirty="0">
                <a:solidFill>
                  <a:srgbClr val="131313"/>
                </a:solidFill>
                <a:latin typeface="Franklin Gothic Book"/>
                <a:cs typeface="Franklin Gothic Book"/>
              </a:rPr>
              <a:t>Toes</a:t>
            </a:r>
            <a:r>
              <a:rPr sz="1200" spc="-20" dirty="0">
                <a:solidFill>
                  <a:srgbClr val="131313"/>
                </a:solidFill>
                <a:latin typeface="Franklin Gothic Book"/>
                <a:cs typeface="Franklin Gothic Book"/>
              </a:rPr>
              <a:t> </a:t>
            </a:r>
            <a:r>
              <a:rPr sz="1200" dirty="0">
                <a:solidFill>
                  <a:srgbClr val="131313"/>
                </a:solidFill>
                <a:latin typeface="Franklin Gothic Book"/>
                <a:cs typeface="Franklin Gothic Book"/>
              </a:rPr>
              <a:t>Work</a:t>
            </a:r>
            <a:r>
              <a:rPr sz="1200" spc="-35" dirty="0">
                <a:solidFill>
                  <a:srgbClr val="131313"/>
                </a:solidFill>
                <a:latin typeface="Franklin Gothic Book"/>
                <a:cs typeface="Franklin Gothic Book"/>
              </a:rPr>
              <a:t> </a:t>
            </a:r>
            <a:r>
              <a:rPr sz="1200" dirty="0">
                <a:solidFill>
                  <a:srgbClr val="131313"/>
                </a:solidFill>
                <a:latin typeface="Franklin Gothic Book"/>
                <a:cs typeface="Franklin Gothic Book"/>
              </a:rPr>
              <a:t>Boots’</a:t>
            </a:r>
            <a:r>
              <a:rPr sz="1200" spc="-25" dirty="0">
                <a:solidFill>
                  <a:srgbClr val="131313"/>
                </a:solidFill>
                <a:latin typeface="Franklin Gothic Book"/>
                <a:cs typeface="Franklin Gothic Book"/>
              </a:rPr>
              <a:t> </a:t>
            </a:r>
            <a:r>
              <a:rPr sz="1200" dirty="0">
                <a:solidFill>
                  <a:srgbClr val="131313"/>
                </a:solidFill>
                <a:latin typeface="Franklin Gothic Book"/>
                <a:cs typeface="Franklin Gothic Book"/>
              </a:rPr>
              <a:t>warm</a:t>
            </a:r>
            <a:r>
              <a:rPr sz="1200" spc="-35" dirty="0">
                <a:solidFill>
                  <a:srgbClr val="131313"/>
                </a:solidFill>
                <a:latin typeface="Franklin Gothic Book"/>
                <a:cs typeface="Franklin Gothic Book"/>
              </a:rPr>
              <a:t> </a:t>
            </a:r>
            <a:r>
              <a:rPr sz="1200" dirty="0">
                <a:solidFill>
                  <a:srgbClr val="131313"/>
                </a:solidFill>
                <a:latin typeface="Franklin Gothic Book"/>
                <a:cs typeface="Franklin Gothic Book"/>
              </a:rPr>
              <a:t>and</a:t>
            </a:r>
            <a:r>
              <a:rPr sz="1200" spc="-25" dirty="0">
                <a:solidFill>
                  <a:srgbClr val="131313"/>
                </a:solidFill>
                <a:latin typeface="Franklin Gothic Book"/>
                <a:cs typeface="Franklin Gothic Book"/>
              </a:rPr>
              <a:t> </a:t>
            </a:r>
            <a:r>
              <a:rPr sz="1200" spc="-10" dirty="0">
                <a:solidFill>
                  <a:srgbClr val="131313"/>
                </a:solidFill>
                <a:latin typeface="Franklin Gothic Book"/>
                <a:cs typeface="Franklin Gothic Book"/>
              </a:rPr>
              <a:t>insulated</a:t>
            </a:r>
            <a:endParaRPr sz="1200">
              <a:latin typeface="Franklin Gothic Book"/>
              <a:cs typeface="Franklin Gothic Book"/>
            </a:endParaRPr>
          </a:p>
          <a:p>
            <a:pPr marL="184150" indent="-171450">
              <a:lnSpc>
                <a:spcPct val="100000"/>
              </a:lnSpc>
              <a:buFont typeface="Arial"/>
              <a:buChar char="•"/>
              <a:tabLst>
                <a:tab pos="184150" algn="l"/>
              </a:tabLst>
            </a:pPr>
            <a:r>
              <a:rPr sz="1200" dirty="0">
                <a:solidFill>
                  <a:srgbClr val="131313"/>
                </a:solidFill>
                <a:latin typeface="Franklin Gothic Book"/>
                <a:cs typeface="Franklin Gothic Book"/>
              </a:rPr>
              <a:t>CSA</a:t>
            </a:r>
            <a:r>
              <a:rPr sz="1200" spc="-40" dirty="0">
                <a:solidFill>
                  <a:srgbClr val="131313"/>
                </a:solidFill>
                <a:latin typeface="Franklin Gothic Book"/>
                <a:cs typeface="Franklin Gothic Book"/>
              </a:rPr>
              <a:t> </a:t>
            </a:r>
            <a:r>
              <a:rPr sz="1200" dirty="0">
                <a:solidFill>
                  <a:srgbClr val="131313"/>
                </a:solidFill>
                <a:latin typeface="Franklin Gothic Book"/>
                <a:cs typeface="Franklin Gothic Book"/>
              </a:rPr>
              <a:t>approved</a:t>
            </a:r>
            <a:r>
              <a:rPr sz="1200" spc="-45" dirty="0">
                <a:solidFill>
                  <a:srgbClr val="131313"/>
                </a:solidFill>
                <a:latin typeface="Franklin Gothic Book"/>
                <a:cs typeface="Franklin Gothic Book"/>
              </a:rPr>
              <a:t> </a:t>
            </a:r>
            <a:r>
              <a:rPr sz="1200" dirty="0">
                <a:solidFill>
                  <a:srgbClr val="131313"/>
                </a:solidFill>
                <a:latin typeface="Franklin Gothic Book"/>
                <a:cs typeface="Franklin Gothic Book"/>
              </a:rPr>
              <a:t>‘Safety</a:t>
            </a:r>
            <a:r>
              <a:rPr sz="1200" spc="-25" dirty="0">
                <a:solidFill>
                  <a:srgbClr val="131313"/>
                </a:solidFill>
                <a:latin typeface="Franklin Gothic Book"/>
                <a:cs typeface="Franklin Gothic Book"/>
              </a:rPr>
              <a:t> </a:t>
            </a:r>
            <a:r>
              <a:rPr sz="1200" spc="-10" dirty="0">
                <a:solidFill>
                  <a:srgbClr val="131313"/>
                </a:solidFill>
                <a:latin typeface="Franklin Gothic Book"/>
                <a:cs typeface="Franklin Gothic Book"/>
              </a:rPr>
              <a:t>Glasses’</a:t>
            </a:r>
            <a:endParaRPr sz="1200">
              <a:latin typeface="Franklin Gothic Book"/>
              <a:cs typeface="Franklin Gothic Book"/>
            </a:endParaRPr>
          </a:p>
          <a:p>
            <a:pPr marL="184150" indent="-171450">
              <a:lnSpc>
                <a:spcPct val="100000"/>
              </a:lnSpc>
              <a:buFont typeface="Arial"/>
              <a:buChar char="•"/>
              <a:tabLst>
                <a:tab pos="184150" algn="l"/>
              </a:tabLst>
            </a:pPr>
            <a:r>
              <a:rPr sz="1200" dirty="0">
                <a:solidFill>
                  <a:srgbClr val="131313"/>
                </a:solidFill>
                <a:latin typeface="Franklin Gothic Book"/>
                <a:cs typeface="Franklin Gothic Book"/>
              </a:rPr>
              <a:t>‘High</a:t>
            </a:r>
            <a:r>
              <a:rPr sz="1200" spc="-10" dirty="0">
                <a:solidFill>
                  <a:srgbClr val="131313"/>
                </a:solidFill>
                <a:latin typeface="Franklin Gothic Book"/>
                <a:cs typeface="Franklin Gothic Book"/>
              </a:rPr>
              <a:t> </a:t>
            </a:r>
            <a:r>
              <a:rPr sz="1200" dirty="0">
                <a:solidFill>
                  <a:srgbClr val="131313"/>
                </a:solidFill>
                <a:latin typeface="Franklin Gothic Book"/>
                <a:cs typeface="Franklin Gothic Book"/>
              </a:rPr>
              <a:t>Visibility’</a:t>
            </a:r>
            <a:r>
              <a:rPr sz="1200" spc="10" dirty="0">
                <a:solidFill>
                  <a:srgbClr val="131313"/>
                </a:solidFill>
                <a:latin typeface="Franklin Gothic Book"/>
                <a:cs typeface="Franklin Gothic Book"/>
              </a:rPr>
              <a:t> </a:t>
            </a:r>
            <a:r>
              <a:rPr sz="1200" spc="-10" dirty="0">
                <a:solidFill>
                  <a:srgbClr val="131313"/>
                </a:solidFill>
                <a:latin typeface="Franklin Gothic Book"/>
                <a:cs typeface="Franklin Gothic Book"/>
              </a:rPr>
              <a:t>apparel</a:t>
            </a:r>
            <a:endParaRPr sz="1200">
              <a:latin typeface="Franklin Gothic Book"/>
              <a:cs typeface="Franklin Gothic Book"/>
            </a:endParaRPr>
          </a:p>
          <a:p>
            <a:pPr marL="184150" indent="-171450">
              <a:lnSpc>
                <a:spcPct val="100000"/>
              </a:lnSpc>
              <a:buFont typeface="Arial"/>
              <a:buChar char="•"/>
              <a:tabLst>
                <a:tab pos="184150" algn="l"/>
              </a:tabLst>
            </a:pPr>
            <a:r>
              <a:rPr sz="1200" dirty="0">
                <a:solidFill>
                  <a:srgbClr val="131313"/>
                </a:solidFill>
                <a:latin typeface="Franklin Gothic Book"/>
                <a:cs typeface="Franklin Gothic Book"/>
              </a:rPr>
              <a:t>Gloves</a:t>
            </a:r>
            <a:r>
              <a:rPr sz="1200" spc="-20" dirty="0">
                <a:solidFill>
                  <a:srgbClr val="131313"/>
                </a:solidFill>
                <a:latin typeface="Franklin Gothic Book"/>
                <a:cs typeface="Franklin Gothic Book"/>
              </a:rPr>
              <a:t> </a:t>
            </a:r>
            <a:r>
              <a:rPr sz="1200" dirty="0">
                <a:solidFill>
                  <a:srgbClr val="131313"/>
                </a:solidFill>
                <a:latin typeface="Franklin Gothic Book"/>
                <a:cs typeface="Franklin Gothic Book"/>
              </a:rPr>
              <a:t>overlapping</a:t>
            </a:r>
            <a:r>
              <a:rPr sz="1200" spc="-25" dirty="0">
                <a:solidFill>
                  <a:srgbClr val="131313"/>
                </a:solidFill>
                <a:latin typeface="Franklin Gothic Book"/>
                <a:cs typeface="Franklin Gothic Book"/>
              </a:rPr>
              <a:t> </a:t>
            </a:r>
            <a:r>
              <a:rPr sz="1200" dirty="0">
                <a:solidFill>
                  <a:srgbClr val="131313"/>
                </a:solidFill>
                <a:latin typeface="Franklin Gothic Book"/>
                <a:cs typeface="Franklin Gothic Book"/>
              </a:rPr>
              <a:t>coats, -</a:t>
            </a:r>
            <a:r>
              <a:rPr sz="1200" spc="-15" dirty="0">
                <a:solidFill>
                  <a:srgbClr val="131313"/>
                </a:solidFill>
                <a:latin typeface="Franklin Gothic Book"/>
                <a:cs typeface="Franklin Gothic Book"/>
              </a:rPr>
              <a:t> </a:t>
            </a:r>
            <a:r>
              <a:rPr sz="1200" dirty="0">
                <a:solidFill>
                  <a:srgbClr val="131313"/>
                </a:solidFill>
                <a:latin typeface="Franklin Gothic Book"/>
                <a:cs typeface="Franklin Gothic Book"/>
              </a:rPr>
              <a:t>40</a:t>
            </a:r>
            <a:r>
              <a:rPr sz="1200" spc="-25" dirty="0">
                <a:solidFill>
                  <a:srgbClr val="131313"/>
                </a:solidFill>
                <a:latin typeface="Franklin Gothic Book"/>
                <a:cs typeface="Franklin Gothic Book"/>
              </a:rPr>
              <a:t> </a:t>
            </a:r>
            <a:r>
              <a:rPr sz="1200" dirty="0">
                <a:solidFill>
                  <a:srgbClr val="131313"/>
                </a:solidFill>
                <a:latin typeface="Franklin Gothic Book"/>
                <a:cs typeface="Franklin Gothic Book"/>
              </a:rPr>
              <a:t>˚C</a:t>
            </a:r>
            <a:r>
              <a:rPr sz="1200" spc="-10" dirty="0">
                <a:solidFill>
                  <a:srgbClr val="131313"/>
                </a:solidFill>
                <a:latin typeface="Franklin Gothic Book"/>
                <a:cs typeface="Franklin Gothic Book"/>
              </a:rPr>
              <a:t> </a:t>
            </a:r>
            <a:r>
              <a:rPr sz="1200" dirty="0">
                <a:solidFill>
                  <a:srgbClr val="131313"/>
                </a:solidFill>
                <a:latin typeface="Franklin Gothic Book"/>
                <a:cs typeface="Franklin Gothic Book"/>
              </a:rPr>
              <a:t>or</a:t>
            </a:r>
            <a:r>
              <a:rPr sz="1200" spc="-15" dirty="0">
                <a:solidFill>
                  <a:srgbClr val="131313"/>
                </a:solidFill>
                <a:latin typeface="Franklin Gothic Book"/>
                <a:cs typeface="Franklin Gothic Book"/>
              </a:rPr>
              <a:t> </a:t>
            </a:r>
            <a:r>
              <a:rPr sz="1200" spc="-10" dirty="0">
                <a:solidFill>
                  <a:srgbClr val="131313"/>
                </a:solidFill>
                <a:latin typeface="Franklin Gothic Book"/>
                <a:cs typeface="Franklin Gothic Book"/>
              </a:rPr>
              <a:t>better</a:t>
            </a:r>
            <a:endParaRPr sz="1200">
              <a:latin typeface="Franklin Gothic Book"/>
              <a:cs typeface="Franklin Gothic Book"/>
            </a:endParaRPr>
          </a:p>
          <a:p>
            <a:pPr marL="184150" indent="-171450">
              <a:lnSpc>
                <a:spcPct val="100000"/>
              </a:lnSpc>
              <a:buFont typeface="Arial"/>
              <a:buChar char="•"/>
              <a:tabLst>
                <a:tab pos="184150" algn="l"/>
              </a:tabLst>
            </a:pPr>
            <a:r>
              <a:rPr sz="1200" spc="-10" dirty="0">
                <a:solidFill>
                  <a:srgbClr val="131313"/>
                </a:solidFill>
                <a:latin typeface="Franklin Gothic Book"/>
                <a:cs typeface="Franklin Gothic Book"/>
              </a:rPr>
              <a:t>‘Anti-</a:t>
            </a:r>
            <a:r>
              <a:rPr sz="1200" dirty="0">
                <a:solidFill>
                  <a:srgbClr val="131313"/>
                </a:solidFill>
                <a:latin typeface="Franklin Gothic Book"/>
                <a:cs typeface="Franklin Gothic Book"/>
              </a:rPr>
              <a:t>Slip </a:t>
            </a:r>
            <a:r>
              <a:rPr sz="1200" spc="-10" dirty="0">
                <a:solidFill>
                  <a:srgbClr val="131313"/>
                </a:solidFill>
                <a:latin typeface="Franklin Gothic Book"/>
                <a:cs typeface="Franklin Gothic Book"/>
              </a:rPr>
              <a:t>Ice-</a:t>
            </a:r>
            <a:r>
              <a:rPr sz="1200" dirty="0">
                <a:solidFill>
                  <a:srgbClr val="131313"/>
                </a:solidFill>
                <a:latin typeface="Franklin Gothic Book"/>
                <a:cs typeface="Franklin Gothic Book"/>
              </a:rPr>
              <a:t>Cleats’</a:t>
            </a:r>
            <a:r>
              <a:rPr sz="1200" spc="35" dirty="0">
                <a:solidFill>
                  <a:srgbClr val="131313"/>
                </a:solidFill>
                <a:latin typeface="Franklin Gothic Book"/>
                <a:cs typeface="Franklin Gothic Book"/>
              </a:rPr>
              <a:t> </a:t>
            </a:r>
            <a:r>
              <a:rPr sz="1200" dirty="0">
                <a:solidFill>
                  <a:srgbClr val="131313"/>
                </a:solidFill>
                <a:latin typeface="Franklin Gothic Book"/>
                <a:cs typeface="Franklin Gothic Book"/>
              </a:rPr>
              <a:t>for</a:t>
            </a:r>
            <a:r>
              <a:rPr sz="1200" spc="20" dirty="0">
                <a:solidFill>
                  <a:srgbClr val="131313"/>
                </a:solidFill>
                <a:latin typeface="Franklin Gothic Book"/>
                <a:cs typeface="Franklin Gothic Book"/>
              </a:rPr>
              <a:t> </a:t>
            </a:r>
            <a:r>
              <a:rPr sz="1200" spc="-10" dirty="0">
                <a:solidFill>
                  <a:srgbClr val="131313"/>
                </a:solidFill>
                <a:latin typeface="Franklin Gothic Book"/>
                <a:cs typeface="Franklin Gothic Book"/>
              </a:rPr>
              <a:t>footing.</a:t>
            </a:r>
            <a:endParaRPr sz="1200">
              <a:latin typeface="Franklin Gothic Book"/>
              <a:cs typeface="Franklin Gothic Book"/>
            </a:endParaRPr>
          </a:p>
          <a:p>
            <a:pPr>
              <a:lnSpc>
                <a:spcPct val="100000"/>
              </a:lnSpc>
              <a:spcBef>
                <a:spcPts val="30"/>
              </a:spcBef>
              <a:buFont typeface="Arial"/>
              <a:buChar char="•"/>
            </a:pPr>
            <a:endParaRPr sz="1450">
              <a:latin typeface="Franklin Gothic Book"/>
              <a:cs typeface="Franklin Gothic Book"/>
            </a:endParaRPr>
          </a:p>
          <a:p>
            <a:pPr marL="297815" marR="350520" indent="-285750">
              <a:lnSpc>
                <a:spcPct val="100000"/>
              </a:lnSpc>
              <a:buFont typeface="Arial"/>
              <a:buChar char="•"/>
              <a:tabLst>
                <a:tab pos="297815" algn="l"/>
                <a:tab pos="298450" algn="l"/>
              </a:tabLst>
            </a:pPr>
            <a:r>
              <a:rPr sz="1400" dirty="0">
                <a:solidFill>
                  <a:srgbClr val="131313"/>
                </a:solidFill>
                <a:latin typeface="Franklin Gothic Book"/>
                <a:cs typeface="Franklin Gothic Book"/>
              </a:rPr>
              <a:t>‘Fall</a:t>
            </a:r>
            <a:r>
              <a:rPr sz="1400" spc="-50" dirty="0">
                <a:solidFill>
                  <a:srgbClr val="131313"/>
                </a:solidFill>
                <a:latin typeface="Franklin Gothic Book"/>
                <a:cs typeface="Franklin Gothic Book"/>
              </a:rPr>
              <a:t> </a:t>
            </a:r>
            <a:r>
              <a:rPr sz="1400" spc="-10" dirty="0">
                <a:solidFill>
                  <a:srgbClr val="131313"/>
                </a:solidFill>
                <a:latin typeface="Franklin Gothic Book"/>
                <a:cs typeface="Franklin Gothic Book"/>
              </a:rPr>
              <a:t>Prevention/Protection’</a:t>
            </a:r>
            <a:r>
              <a:rPr sz="1400" spc="-40" dirty="0">
                <a:solidFill>
                  <a:srgbClr val="131313"/>
                </a:solidFill>
                <a:latin typeface="Franklin Gothic Book"/>
                <a:cs typeface="Franklin Gothic Book"/>
              </a:rPr>
              <a:t> </a:t>
            </a:r>
            <a:r>
              <a:rPr sz="1400" dirty="0">
                <a:solidFill>
                  <a:srgbClr val="131313"/>
                </a:solidFill>
                <a:latin typeface="Franklin Gothic Book"/>
                <a:cs typeface="Franklin Gothic Book"/>
              </a:rPr>
              <a:t>must</a:t>
            </a:r>
            <a:r>
              <a:rPr sz="1400" spc="-50" dirty="0">
                <a:solidFill>
                  <a:srgbClr val="131313"/>
                </a:solidFill>
                <a:latin typeface="Franklin Gothic Book"/>
                <a:cs typeface="Franklin Gothic Book"/>
              </a:rPr>
              <a:t> </a:t>
            </a:r>
            <a:r>
              <a:rPr sz="1400" dirty="0">
                <a:solidFill>
                  <a:srgbClr val="131313"/>
                </a:solidFill>
                <a:latin typeface="Franklin Gothic Book"/>
                <a:cs typeface="Franklin Gothic Book"/>
              </a:rPr>
              <a:t>be</a:t>
            </a:r>
            <a:r>
              <a:rPr sz="1400" spc="-60" dirty="0">
                <a:solidFill>
                  <a:srgbClr val="131313"/>
                </a:solidFill>
                <a:latin typeface="Franklin Gothic Book"/>
                <a:cs typeface="Franklin Gothic Book"/>
              </a:rPr>
              <a:t> </a:t>
            </a:r>
            <a:r>
              <a:rPr sz="1400" dirty="0">
                <a:solidFill>
                  <a:srgbClr val="131313"/>
                </a:solidFill>
                <a:latin typeface="Franklin Gothic Book"/>
                <a:cs typeface="Franklin Gothic Book"/>
              </a:rPr>
              <a:t>utilized</a:t>
            </a:r>
            <a:r>
              <a:rPr sz="1400" spc="-50" dirty="0">
                <a:solidFill>
                  <a:srgbClr val="131313"/>
                </a:solidFill>
                <a:latin typeface="Franklin Gothic Book"/>
                <a:cs typeface="Franklin Gothic Book"/>
              </a:rPr>
              <a:t> </a:t>
            </a:r>
            <a:r>
              <a:rPr sz="1400" spc="-25" dirty="0">
                <a:solidFill>
                  <a:srgbClr val="131313"/>
                </a:solidFill>
                <a:latin typeface="Franklin Gothic Book"/>
                <a:cs typeface="Franklin Gothic Book"/>
              </a:rPr>
              <a:t>at </a:t>
            </a:r>
            <a:r>
              <a:rPr sz="1400" dirty="0">
                <a:solidFill>
                  <a:srgbClr val="131313"/>
                </a:solidFill>
                <a:latin typeface="Franklin Gothic Book"/>
                <a:cs typeface="Franklin Gothic Book"/>
              </a:rPr>
              <a:t>heights</a:t>
            </a:r>
            <a:r>
              <a:rPr sz="1400" spc="-55" dirty="0">
                <a:solidFill>
                  <a:srgbClr val="131313"/>
                </a:solidFill>
                <a:latin typeface="Franklin Gothic Book"/>
                <a:cs typeface="Franklin Gothic Book"/>
              </a:rPr>
              <a:t> </a:t>
            </a:r>
            <a:r>
              <a:rPr sz="1400" dirty="0">
                <a:solidFill>
                  <a:srgbClr val="131313"/>
                </a:solidFill>
                <a:latin typeface="Franklin Gothic Book"/>
                <a:cs typeface="Franklin Gothic Book"/>
              </a:rPr>
              <a:t>of</a:t>
            </a:r>
            <a:r>
              <a:rPr sz="1400" spc="-40" dirty="0">
                <a:solidFill>
                  <a:srgbClr val="131313"/>
                </a:solidFill>
                <a:latin typeface="Franklin Gothic Book"/>
                <a:cs typeface="Franklin Gothic Book"/>
              </a:rPr>
              <a:t> </a:t>
            </a:r>
            <a:r>
              <a:rPr sz="1400" dirty="0">
                <a:solidFill>
                  <a:srgbClr val="131313"/>
                </a:solidFill>
                <a:latin typeface="Franklin Gothic Book"/>
                <a:cs typeface="Franklin Gothic Book"/>
              </a:rPr>
              <a:t>2</a:t>
            </a:r>
            <a:r>
              <a:rPr sz="1400" spc="-40" dirty="0">
                <a:solidFill>
                  <a:srgbClr val="131313"/>
                </a:solidFill>
                <a:latin typeface="Franklin Gothic Book"/>
                <a:cs typeface="Franklin Gothic Book"/>
              </a:rPr>
              <a:t> </a:t>
            </a:r>
            <a:r>
              <a:rPr sz="1400" dirty="0">
                <a:solidFill>
                  <a:srgbClr val="131313"/>
                </a:solidFill>
                <a:latin typeface="Franklin Gothic Book"/>
                <a:cs typeface="Franklin Gothic Book"/>
              </a:rPr>
              <a:t>meters</a:t>
            </a:r>
            <a:r>
              <a:rPr sz="1400" spc="-50" dirty="0">
                <a:solidFill>
                  <a:srgbClr val="131313"/>
                </a:solidFill>
                <a:latin typeface="Franklin Gothic Book"/>
                <a:cs typeface="Franklin Gothic Book"/>
              </a:rPr>
              <a:t> </a:t>
            </a:r>
            <a:r>
              <a:rPr sz="1400" dirty="0">
                <a:solidFill>
                  <a:srgbClr val="131313"/>
                </a:solidFill>
                <a:latin typeface="Franklin Gothic Book"/>
                <a:cs typeface="Franklin Gothic Book"/>
              </a:rPr>
              <a:t>(6.5</a:t>
            </a:r>
            <a:r>
              <a:rPr sz="1400" spc="-30" dirty="0">
                <a:solidFill>
                  <a:srgbClr val="131313"/>
                </a:solidFill>
                <a:latin typeface="Franklin Gothic Book"/>
                <a:cs typeface="Franklin Gothic Book"/>
              </a:rPr>
              <a:t> </a:t>
            </a:r>
            <a:r>
              <a:rPr sz="1400" dirty="0">
                <a:solidFill>
                  <a:srgbClr val="131313"/>
                </a:solidFill>
                <a:latin typeface="Franklin Gothic Book"/>
                <a:cs typeface="Franklin Gothic Book"/>
              </a:rPr>
              <a:t>feet)</a:t>
            </a:r>
            <a:r>
              <a:rPr sz="1400" spc="-45" dirty="0">
                <a:solidFill>
                  <a:srgbClr val="131313"/>
                </a:solidFill>
                <a:latin typeface="Franklin Gothic Book"/>
                <a:cs typeface="Franklin Gothic Book"/>
              </a:rPr>
              <a:t> </a:t>
            </a:r>
            <a:r>
              <a:rPr sz="1400" dirty="0">
                <a:solidFill>
                  <a:srgbClr val="131313"/>
                </a:solidFill>
                <a:latin typeface="Franklin Gothic Book"/>
                <a:cs typeface="Franklin Gothic Book"/>
              </a:rPr>
              <a:t>or</a:t>
            </a:r>
            <a:r>
              <a:rPr sz="1400" spc="-45" dirty="0">
                <a:solidFill>
                  <a:srgbClr val="131313"/>
                </a:solidFill>
                <a:latin typeface="Franklin Gothic Book"/>
                <a:cs typeface="Franklin Gothic Book"/>
              </a:rPr>
              <a:t> </a:t>
            </a:r>
            <a:r>
              <a:rPr sz="1400" spc="-10" dirty="0">
                <a:solidFill>
                  <a:srgbClr val="131313"/>
                </a:solidFill>
                <a:latin typeface="Franklin Gothic Book"/>
                <a:cs typeface="Franklin Gothic Book"/>
              </a:rPr>
              <a:t>higher:</a:t>
            </a:r>
            <a:endParaRPr sz="1400">
              <a:latin typeface="Franklin Gothic Book"/>
              <a:cs typeface="Franklin Gothic Book"/>
            </a:endParaRPr>
          </a:p>
          <a:p>
            <a:pPr>
              <a:lnSpc>
                <a:spcPct val="100000"/>
              </a:lnSpc>
              <a:spcBef>
                <a:spcPts val="35"/>
              </a:spcBef>
              <a:buFont typeface="Arial"/>
              <a:buChar char="•"/>
            </a:pPr>
            <a:endParaRPr sz="1450">
              <a:latin typeface="Franklin Gothic Book"/>
              <a:cs typeface="Franklin Gothic Book"/>
            </a:endParaRPr>
          </a:p>
          <a:p>
            <a:pPr marL="297815" marR="5080" indent="-285750">
              <a:lnSpc>
                <a:spcPct val="100000"/>
              </a:lnSpc>
              <a:buFont typeface="Arial"/>
              <a:buChar char="•"/>
              <a:tabLst>
                <a:tab pos="297815" algn="l"/>
                <a:tab pos="298450" algn="l"/>
              </a:tabLst>
            </a:pPr>
            <a:r>
              <a:rPr sz="1400" dirty="0">
                <a:solidFill>
                  <a:srgbClr val="131313"/>
                </a:solidFill>
                <a:latin typeface="Franklin Gothic Book"/>
                <a:cs typeface="Franklin Gothic Book"/>
              </a:rPr>
              <a:t>Let</a:t>
            </a:r>
            <a:r>
              <a:rPr sz="1400" spc="-45" dirty="0">
                <a:solidFill>
                  <a:srgbClr val="131313"/>
                </a:solidFill>
                <a:latin typeface="Franklin Gothic Book"/>
                <a:cs typeface="Franklin Gothic Book"/>
              </a:rPr>
              <a:t> </a:t>
            </a:r>
            <a:r>
              <a:rPr sz="1400" dirty="0">
                <a:solidFill>
                  <a:srgbClr val="131313"/>
                </a:solidFill>
                <a:latin typeface="Franklin Gothic Book"/>
                <a:cs typeface="Franklin Gothic Book"/>
              </a:rPr>
              <a:t>the</a:t>
            </a:r>
            <a:r>
              <a:rPr sz="1400" spc="-55" dirty="0">
                <a:solidFill>
                  <a:srgbClr val="131313"/>
                </a:solidFill>
                <a:latin typeface="Franklin Gothic Book"/>
                <a:cs typeface="Franklin Gothic Book"/>
              </a:rPr>
              <a:t> </a:t>
            </a:r>
            <a:r>
              <a:rPr sz="1400" spc="-10" dirty="0">
                <a:solidFill>
                  <a:srgbClr val="131313"/>
                </a:solidFill>
                <a:latin typeface="Franklin Gothic Book"/>
                <a:cs typeface="Franklin Gothic Book"/>
              </a:rPr>
              <a:t>‘Off-</a:t>
            </a:r>
            <a:r>
              <a:rPr sz="1400" dirty="0">
                <a:solidFill>
                  <a:srgbClr val="131313"/>
                </a:solidFill>
                <a:latin typeface="Franklin Gothic Book"/>
                <a:cs typeface="Franklin Gothic Book"/>
              </a:rPr>
              <a:t>Loading</a:t>
            </a:r>
            <a:r>
              <a:rPr sz="1400" spc="-10" dirty="0">
                <a:solidFill>
                  <a:srgbClr val="131313"/>
                </a:solidFill>
                <a:latin typeface="Franklin Gothic Book"/>
                <a:cs typeface="Franklin Gothic Book"/>
              </a:rPr>
              <a:t> </a:t>
            </a:r>
            <a:r>
              <a:rPr sz="1400" dirty="0">
                <a:solidFill>
                  <a:srgbClr val="131313"/>
                </a:solidFill>
                <a:latin typeface="Franklin Gothic Book"/>
                <a:cs typeface="Franklin Gothic Book"/>
              </a:rPr>
              <a:t>Crew’</a:t>
            </a:r>
            <a:r>
              <a:rPr sz="1400" spc="-40" dirty="0">
                <a:solidFill>
                  <a:srgbClr val="131313"/>
                </a:solidFill>
                <a:latin typeface="Franklin Gothic Book"/>
                <a:cs typeface="Franklin Gothic Book"/>
              </a:rPr>
              <a:t> </a:t>
            </a:r>
            <a:r>
              <a:rPr sz="1400" dirty="0">
                <a:solidFill>
                  <a:srgbClr val="131313"/>
                </a:solidFill>
                <a:latin typeface="Franklin Gothic Book"/>
                <a:cs typeface="Franklin Gothic Book"/>
              </a:rPr>
              <a:t>assist</a:t>
            </a:r>
            <a:r>
              <a:rPr sz="1400" spc="-25" dirty="0">
                <a:solidFill>
                  <a:srgbClr val="131313"/>
                </a:solidFill>
                <a:latin typeface="Franklin Gothic Book"/>
                <a:cs typeface="Franklin Gothic Book"/>
              </a:rPr>
              <a:t> </a:t>
            </a:r>
            <a:r>
              <a:rPr sz="1400" dirty="0">
                <a:solidFill>
                  <a:srgbClr val="131313"/>
                </a:solidFill>
                <a:latin typeface="Franklin Gothic Book"/>
                <a:cs typeface="Franklin Gothic Book"/>
              </a:rPr>
              <a:t>with</a:t>
            </a:r>
            <a:r>
              <a:rPr sz="1400" spc="-50" dirty="0">
                <a:solidFill>
                  <a:srgbClr val="131313"/>
                </a:solidFill>
                <a:latin typeface="Franklin Gothic Book"/>
                <a:cs typeface="Franklin Gothic Book"/>
              </a:rPr>
              <a:t> </a:t>
            </a:r>
            <a:r>
              <a:rPr sz="1400" dirty="0">
                <a:solidFill>
                  <a:srgbClr val="131313"/>
                </a:solidFill>
                <a:latin typeface="Franklin Gothic Book"/>
                <a:cs typeface="Franklin Gothic Book"/>
              </a:rPr>
              <a:t>the</a:t>
            </a:r>
            <a:r>
              <a:rPr sz="1400" spc="-50" dirty="0">
                <a:solidFill>
                  <a:srgbClr val="131313"/>
                </a:solidFill>
                <a:latin typeface="Franklin Gothic Book"/>
                <a:cs typeface="Franklin Gothic Book"/>
              </a:rPr>
              <a:t> </a:t>
            </a:r>
            <a:r>
              <a:rPr sz="1400" spc="-10" dirty="0">
                <a:solidFill>
                  <a:srgbClr val="131313"/>
                </a:solidFill>
                <a:latin typeface="Franklin Gothic Book"/>
                <a:cs typeface="Franklin Gothic Book"/>
              </a:rPr>
              <a:t>tie-downs </a:t>
            </a:r>
            <a:r>
              <a:rPr sz="1400" dirty="0">
                <a:solidFill>
                  <a:srgbClr val="131313"/>
                </a:solidFill>
                <a:latin typeface="Franklin Gothic Book"/>
                <a:cs typeface="Franklin Gothic Book"/>
              </a:rPr>
              <a:t>and</a:t>
            </a:r>
            <a:r>
              <a:rPr sz="1400" spc="-45" dirty="0">
                <a:solidFill>
                  <a:srgbClr val="131313"/>
                </a:solidFill>
                <a:latin typeface="Franklin Gothic Book"/>
                <a:cs typeface="Franklin Gothic Book"/>
              </a:rPr>
              <a:t> </a:t>
            </a:r>
            <a:r>
              <a:rPr sz="1400" dirty="0">
                <a:solidFill>
                  <a:srgbClr val="131313"/>
                </a:solidFill>
                <a:latin typeface="Franklin Gothic Book"/>
                <a:cs typeface="Franklin Gothic Book"/>
              </a:rPr>
              <a:t>rigging</a:t>
            </a:r>
            <a:r>
              <a:rPr sz="1400" spc="-25" dirty="0">
                <a:solidFill>
                  <a:srgbClr val="131313"/>
                </a:solidFill>
                <a:latin typeface="Franklin Gothic Book"/>
                <a:cs typeface="Franklin Gothic Book"/>
              </a:rPr>
              <a:t> </a:t>
            </a:r>
            <a:r>
              <a:rPr sz="1400" dirty="0">
                <a:solidFill>
                  <a:srgbClr val="131313"/>
                </a:solidFill>
                <a:latin typeface="Franklin Gothic Book"/>
                <a:cs typeface="Franklin Gothic Book"/>
              </a:rPr>
              <a:t>in</a:t>
            </a:r>
            <a:r>
              <a:rPr sz="1400" spc="-35" dirty="0">
                <a:solidFill>
                  <a:srgbClr val="131313"/>
                </a:solidFill>
                <a:latin typeface="Franklin Gothic Book"/>
                <a:cs typeface="Franklin Gothic Book"/>
              </a:rPr>
              <a:t> </a:t>
            </a:r>
            <a:r>
              <a:rPr sz="1400" dirty="0">
                <a:solidFill>
                  <a:srgbClr val="131313"/>
                </a:solidFill>
                <a:latin typeface="Franklin Gothic Book"/>
                <a:cs typeface="Franklin Gothic Book"/>
              </a:rPr>
              <a:t>instances</a:t>
            </a:r>
            <a:r>
              <a:rPr sz="1400" spc="-40" dirty="0">
                <a:solidFill>
                  <a:srgbClr val="131313"/>
                </a:solidFill>
                <a:latin typeface="Franklin Gothic Book"/>
                <a:cs typeface="Franklin Gothic Book"/>
              </a:rPr>
              <a:t> </a:t>
            </a:r>
            <a:r>
              <a:rPr sz="1400" dirty="0">
                <a:solidFill>
                  <a:srgbClr val="131313"/>
                </a:solidFill>
                <a:latin typeface="Franklin Gothic Book"/>
                <a:cs typeface="Franklin Gothic Book"/>
              </a:rPr>
              <a:t>where</a:t>
            </a:r>
            <a:r>
              <a:rPr sz="1400" spc="-60" dirty="0">
                <a:solidFill>
                  <a:srgbClr val="131313"/>
                </a:solidFill>
                <a:latin typeface="Franklin Gothic Book"/>
                <a:cs typeface="Franklin Gothic Book"/>
              </a:rPr>
              <a:t> </a:t>
            </a:r>
            <a:r>
              <a:rPr sz="1400" dirty="0">
                <a:solidFill>
                  <a:srgbClr val="131313"/>
                </a:solidFill>
                <a:latin typeface="Franklin Gothic Book"/>
                <a:cs typeface="Franklin Gothic Book"/>
              </a:rPr>
              <a:t>a</a:t>
            </a:r>
            <a:r>
              <a:rPr sz="1400" spc="-50" dirty="0">
                <a:solidFill>
                  <a:srgbClr val="131313"/>
                </a:solidFill>
                <a:latin typeface="Franklin Gothic Book"/>
                <a:cs typeface="Franklin Gothic Book"/>
              </a:rPr>
              <a:t> </a:t>
            </a:r>
            <a:r>
              <a:rPr sz="1400" spc="-10" dirty="0">
                <a:solidFill>
                  <a:srgbClr val="131313"/>
                </a:solidFill>
                <a:latin typeface="Franklin Gothic Book"/>
                <a:cs typeface="Franklin Gothic Book"/>
              </a:rPr>
              <a:t>worker</a:t>
            </a:r>
            <a:r>
              <a:rPr sz="1400" spc="-50" dirty="0">
                <a:solidFill>
                  <a:srgbClr val="131313"/>
                </a:solidFill>
                <a:latin typeface="Franklin Gothic Book"/>
                <a:cs typeface="Franklin Gothic Book"/>
              </a:rPr>
              <a:t> </a:t>
            </a:r>
            <a:r>
              <a:rPr sz="1400" dirty="0">
                <a:solidFill>
                  <a:srgbClr val="131313"/>
                </a:solidFill>
                <a:latin typeface="Franklin Gothic Book"/>
                <a:cs typeface="Franklin Gothic Book"/>
              </a:rPr>
              <a:t>would</a:t>
            </a:r>
            <a:r>
              <a:rPr sz="1400" spc="-45" dirty="0">
                <a:solidFill>
                  <a:srgbClr val="131313"/>
                </a:solidFill>
                <a:latin typeface="Franklin Gothic Book"/>
                <a:cs typeface="Franklin Gothic Book"/>
              </a:rPr>
              <a:t> </a:t>
            </a:r>
            <a:r>
              <a:rPr sz="1400" spc="-25" dirty="0">
                <a:solidFill>
                  <a:srgbClr val="131313"/>
                </a:solidFill>
                <a:latin typeface="Franklin Gothic Book"/>
                <a:cs typeface="Franklin Gothic Book"/>
              </a:rPr>
              <a:t>be </a:t>
            </a:r>
            <a:r>
              <a:rPr sz="1400" dirty="0">
                <a:solidFill>
                  <a:srgbClr val="131313"/>
                </a:solidFill>
                <a:latin typeface="Franklin Gothic Book"/>
                <a:cs typeface="Franklin Gothic Book"/>
              </a:rPr>
              <a:t>working</a:t>
            </a:r>
            <a:r>
              <a:rPr sz="1400" spc="-40" dirty="0">
                <a:solidFill>
                  <a:srgbClr val="131313"/>
                </a:solidFill>
                <a:latin typeface="Franklin Gothic Book"/>
                <a:cs typeface="Franklin Gothic Book"/>
              </a:rPr>
              <a:t> </a:t>
            </a:r>
            <a:r>
              <a:rPr sz="1400" dirty="0">
                <a:solidFill>
                  <a:srgbClr val="131313"/>
                </a:solidFill>
                <a:latin typeface="Franklin Gothic Book"/>
                <a:cs typeface="Franklin Gothic Book"/>
              </a:rPr>
              <a:t>over</a:t>
            </a:r>
            <a:r>
              <a:rPr sz="1400" spc="-45" dirty="0">
                <a:solidFill>
                  <a:srgbClr val="131313"/>
                </a:solidFill>
                <a:latin typeface="Franklin Gothic Book"/>
                <a:cs typeface="Franklin Gothic Book"/>
              </a:rPr>
              <a:t> </a:t>
            </a:r>
            <a:r>
              <a:rPr sz="1400" dirty="0">
                <a:solidFill>
                  <a:srgbClr val="131313"/>
                </a:solidFill>
                <a:latin typeface="Franklin Gothic Book"/>
                <a:cs typeface="Franklin Gothic Book"/>
              </a:rPr>
              <a:t>2</a:t>
            </a:r>
            <a:r>
              <a:rPr sz="1400" spc="-35" dirty="0">
                <a:solidFill>
                  <a:srgbClr val="131313"/>
                </a:solidFill>
                <a:latin typeface="Franklin Gothic Book"/>
                <a:cs typeface="Franklin Gothic Book"/>
              </a:rPr>
              <a:t> </a:t>
            </a:r>
            <a:r>
              <a:rPr sz="1400" dirty="0">
                <a:solidFill>
                  <a:srgbClr val="131313"/>
                </a:solidFill>
                <a:latin typeface="Franklin Gothic Book"/>
                <a:cs typeface="Franklin Gothic Book"/>
              </a:rPr>
              <a:t>m;</a:t>
            </a:r>
            <a:r>
              <a:rPr sz="1400" spc="-45" dirty="0">
                <a:solidFill>
                  <a:srgbClr val="131313"/>
                </a:solidFill>
                <a:latin typeface="Franklin Gothic Book"/>
                <a:cs typeface="Franklin Gothic Book"/>
              </a:rPr>
              <a:t> </a:t>
            </a:r>
            <a:r>
              <a:rPr sz="1400" dirty="0">
                <a:solidFill>
                  <a:srgbClr val="131313"/>
                </a:solidFill>
                <a:latin typeface="Franklin Gothic Book"/>
                <a:cs typeface="Franklin Gothic Book"/>
              </a:rPr>
              <a:t>they</a:t>
            </a:r>
            <a:r>
              <a:rPr sz="1400" spc="-60" dirty="0">
                <a:solidFill>
                  <a:srgbClr val="131313"/>
                </a:solidFill>
                <a:latin typeface="Franklin Gothic Book"/>
                <a:cs typeface="Franklin Gothic Book"/>
              </a:rPr>
              <a:t> </a:t>
            </a:r>
            <a:r>
              <a:rPr sz="1400" dirty="0">
                <a:solidFill>
                  <a:srgbClr val="131313"/>
                </a:solidFill>
                <a:latin typeface="Franklin Gothic Book"/>
                <a:cs typeface="Franklin Gothic Book"/>
              </a:rPr>
              <a:t>will</a:t>
            </a:r>
            <a:r>
              <a:rPr sz="1400" spc="-40" dirty="0">
                <a:solidFill>
                  <a:srgbClr val="131313"/>
                </a:solidFill>
                <a:latin typeface="Franklin Gothic Book"/>
                <a:cs typeface="Franklin Gothic Book"/>
              </a:rPr>
              <a:t> </a:t>
            </a:r>
            <a:r>
              <a:rPr sz="1400" dirty="0">
                <a:solidFill>
                  <a:srgbClr val="131313"/>
                </a:solidFill>
                <a:latin typeface="Franklin Gothic Book"/>
                <a:cs typeface="Franklin Gothic Book"/>
              </a:rPr>
              <a:t>return</a:t>
            </a:r>
            <a:r>
              <a:rPr sz="1400" spc="-40" dirty="0">
                <a:solidFill>
                  <a:srgbClr val="131313"/>
                </a:solidFill>
                <a:latin typeface="Franklin Gothic Book"/>
                <a:cs typeface="Franklin Gothic Book"/>
              </a:rPr>
              <a:t> </a:t>
            </a:r>
            <a:r>
              <a:rPr sz="1400" dirty="0">
                <a:solidFill>
                  <a:srgbClr val="131313"/>
                </a:solidFill>
                <a:latin typeface="Franklin Gothic Book"/>
                <a:cs typeface="Franklin Gothic Book"/>
              </a:rPr>
              <a:t>it</a:t>
            </a:r>
            <a:r>
              <a:rPr sz="1400" spc="-40" dirty="0">
                <a:solidFill>
                  <a:srgbClr val="131313"/>
                </a:solidFill>
                <a:latin typeface="Franklin Gothic Book"/>
                <a:cs typeface="Franklin Gothic Book"/>
              </a:rPr>
              <a:t> </a:t>
            </a:r>
            <a:r>
              <a:rPr sz="1400" dirty="0">
                <a:solidFill>
                  <a:srgbClr val="131313"/>
                </a:solidFill>
                <a:latin typeface="Franklin Gothic Book"/>
                <a:cs typeface="Franklin Gothic Book"/>
              </a:rPr>
              <a:t>to</a:t>
            </a:r>
            <a:r>
              <a:rPr sz="1400" spc="-45" dirty="0">
                <a:solidFill>
                  <a:srgbClr val="131313"/>
                </a:solidFill>
                <a:latin typeface="Franklin Gothic Book"/>
                <a:cs typeface="Franklin Gothic Book"/>
              </a:rPr>
              <a:t> </a:t>
            </a:r>
            <a:r>
              <a:rPr sz="1400" spc="-20" dirty="0">
                <a:solidFill>
                  <a:srgbClr val="131313"/>
                </a:solidFill>
                <a:latin typeface="Franklin Gothic Book"/>
                <a:cs typeface="Franklin Gothic Book"/>
              </a:rPr>
              <a:t>you.</a:t>
            </a:r>
            <a:endParaRPr sz="1400">
              <a:latin typeface="Franklin Gothic Book"/>
              <a:cs typeface="Franklin Gothic Book"/>
            </a:endParaRPr>
          </a:p>
        </p:txBody>
      </p:sp>
      <p:pic>
        <p:nvPicPr>
          <p:cNvPr id="9" name="object 9"/>
          <p:cNvPicPr/>
          <p:nvPr/>
        </p:nvPicPr>
        <p:blipFill>
          <a:blip r:embed="rId3" cstate="print"/>
          <a:stretch>
            <a:fillRect/>
          </a:stretch>
        </p:blipFill>
        <p:spPr>
          <a:xfrm>
            <a:off x="5391150" y="899160"/>
            <a:ext cx="3157727" cy="3724643"/>
          </a:xfrm>
          <a:prstGeom prst="rect">
            <a:avLst/>
          </a:prstGeom>
        </p:spPr>
      </p:pic>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91440">
              <a:lnSpc>
                <a:spcPct val="100000"/>
              </a:lnSpc>
              <a:spcBef>
                <a:spcPts val="40"/>
              </a:spcBef>
            </a:pPr>
            <a:r>
              <a:rPr dirty="0"/>
              <a:t>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2" cstate="print"/>
            <a:stretch>
              <a:fillRect/>
            </a:stretch>
          </p:blipFill>
          <p:spPr>
            <a:xfrm>
              <a:off x="8300465" y="261366"/>
              <a:ext cx="422147" cy="421373"/>
            </a:xfrm>
            <a:prstGeom prst="rect">
              <a:avLst/>
            </a:prstGeom>
          </p:spPr>
        </p:pic>
      </p:grpSp>
      <p:sp>
        <p:nvSpPr>
          <p:cNvPr id="6" name="object 6"/>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10" dirty="0"/>
              <a:t> </a:t>
            </a:r>
            <a:r>
              <a:rPr dirty="0"/>
              <a:t>KUÉ</a:t>
            </a:r>
            <a:r>
              <a:rPr spc="-10" dirty="0"/>
              <a:t> </a:t>
            </a:r>
            <a:r>
              <a:rPr dirty="0"/>
              <a:t>MINE</a:t>
            </a:r>
            <a:r>
              <a:rPr spc="-5" dirty="0"/>
              <a:t> </a:t>
            </a:r>
            <a:r>
              <a:rPr dirty="0"/>
              <a:t>SITE</a:t>
            </a:r>
            <a:r>
              <a:rPr spc="-10" dirty="0"/>
              <a:t> </a:t>
            </a:r>
            <a:r>
              <a:rPr dirty="0"/>
              <a:t>–</a:t>
            </a:r>
            <a:r>
              <a:rPr spc="10" dirty="0"/>
              <a:t> </a:t>
            </a:r>
            <a:r>
              <a:rPr dirty="0"/>
              <a:t>CARGO</a:t>
            </a:r>
            <a:r>
              <a:rPr spc="-10" dirty="0"/>
              <a:t> </a:t>
            </a:r>
            <a:r>
              <a:rPr dirty="0"/>
              <a:t>OFF-</a:t>
            </a:r>
            <a:r>
              <a:rPr spc="-10" dirty="0"/>
              <a:t>LOADING</a:t>
            </a:r>
          </a:p>
        </p:txBody>
      </p:sp>
      <p:sp>
        <p:nvSpPr>
          <p:cNvPr id="7" name="object 7"/>
          <p:cNvSpPr/>
          <p:nvPr/>
        </p:nvSpPr>
        <p:spPr>
          <a:xfrm>
            <a:off x="466344" y="861815"/>
            <a:ext cx="3977004" cy="4015740"/>
          </a:xfrm>
          <a:custGeom>
            <a:avLst/>
            <a:gdLst/>
            <a:ahLst/>
            <a:cxnLst/>
            <a:rect l="l" t="t" r="r" b="b"/>
            <a:pathLst>
              <a:path w="3977004" h="4015740">
                <a:moveTo>
                  <a:pt x="0" y="182664"/>
                </a:moveTo>
                <a:lnTo>
                  <a:pt x="6524" y="134107"/>
                </a:lnTo>
                <a:lnTo>
                  <a:pt x="24937" y="90472"/>
                </a:lnTo>
                <a:lnTo>
                  <a:pt x="53498" y="53503"/>
                </a:lnTo>
                <a:lnTo>
                  <a:pt x="90467" y="24940"/>
                </a:lnTo>
                <a:lnTo>
                  <a:pt x="134102" y="6525"/>
                </a:lnTo>
                <a:lnTo>
                  <a:pt x="182664" y="0"/>
                </a:lnTo>
                <a:lnTo>
                  <a:pt x="3794213" y="0"/>
                </a:lnTo>
                <a:lnTo>
                  <a:pt x="3842775" y="6525"/>
                </a:lnTo>
                <a:lnTo>
                  <a:pt x="3886410" y="24940"/>
                </a:lnTo>
                <a:lnTo>
                  <a:pt x="3923379" y="53503"/>
                </a:lnTo>
                <a:lnTo>
                  <a:pt x="3951940" y="90472"/>
                </a:lnTo>
                <a:lnTo>
                  <a:pt x="3970353" y="134107"/>
                </a:lnTo>
                <a:lnTo>
                  <a:pt x="3976878" y="182664"/>
                </a:lnTo>
                <a:lnTo>
                  <a:pt x="3976878" y="3833088"/>
                </a:lnTo>
                <a:lnTo>
                  <a:pt x="3970353" y="3881644"/>
                </a:lnTo>
                <a:lnTo>
                  <a:pt x="3951940" y="3925276"/>
                </a:lnTo>
                <a:lnTo>
                  <a:pt x="3923379" y="3962242"/>
                </a:lnTo>
                <a:lnTo>
                  <a:pt x="3886410" y="3990802"/>
                </a:lnTo>
                <a:lnTo>
                  <a:pt x="3842775" y="4009215"/>
                </a:lnTo>
                <a:lnTo>
                  <a:pt x="3794213" y="4015740"/>
                </a:lnTo>
                <a:lnTo>
                  <a:pt x="182664" y="4015740"/>
                </a:lnTo>
                <a:lnTo>
                  <a:pt x="134102" y="4009215"/>
                </a:lnTo>
                <a:lnTo>
                  <a:pt x="90467" y="3990802"/>
                </a:lnTo>
                <a:lnTo>
                  <a:pt x="53498" y="3962242"/>
                </a:lnTo>
                <a:lnTo>
                  <a:pt x="24937" y="3925276"/>
                </a:lnTo>
                <a:lnTo>
                  <a:pt x="6524" y="3881644"/>
                </a:lnTo>
                <a:lnTo>
                  <a:pt x="0" y="3833088"/>
                </a:lnTo>
                <a:lnTo>
                  <a:pt x="0" y="182664"/>
                </a:lnTo>
                <a:close/>
              </a:path>
            </a:pathLst>
          </a:custGeom>
          <a:ln w="10795">
            <a:solidFill>
              <a:srgbClr val="131313"/>
            </a:solidFill>
          </a:ln>
        </p:spPr>
        <p:txBody>
          <a:bodyPr wrap="square" lIns="0" tIns="0" rIns="0" bIns="0" rtlCol="0"/>
          <a:lstStyle/>
          <a:p>
            <a:endParaRPr/>
          </a:p>
        </p:txBody>
      </p:sp>
      <p:sp>
        <p:nvSpPr>
          <p:cNvPr id="8" name="object 8"/>
          <p:cNvSpPr txBox="1"/>
          <p:nvPr/>
        </p:nvSpPr>
        <p:spPr>
          <a:xfrm>
            <a:off x="598230" y="944741"/>
            <a:ext cx="3690620" cy="3836035"/>
          </a:xfrm>
          <a:prstGeom prst="rect">
            <a:avLst/>
          </a:prstGeom>
        </p:spPr>
        <p:txBody>
          <a:bodyPr vert="horz" wrap="square" lIns="0" tIns="12700" rIns="0" bIns="0" rtlCol="0">
            <a:spAutoFit/>
          </a:bodyPr>
          <a:lstStyle/>
          <a:p>
            <a:pPr marL="183515" marR="463550" indent="-171450">
              <a:lnSpc>
                <a:spcPct val="100000"/>
              </a:lnSpc>
              <a:spcBef>
                <a:spcPts val="100"/>
              </a:spcBef>
              <a:buFont typeface="Arial"/>
              <a:buChar char="•"/>
              <a:tabLst>
                <a:tab pos="184150" algn="l"/>
              </a:tabLst>
            </a:pPr>
            <a:r>
              <a:rPr sz="1000" dirty="0">
                <a:solidFill>
                  <a:srgbClr val="131313"/>
                </a:solidFill>
                <a:latin typeface="Franklin Gothic Book"/>
                <a:cs typeface="Franklin Gothic Book"/>
              </a:rPr>
              <a:t>The</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Marshall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meet</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Drivers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at</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GK</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Site entrance</a:t>
            </a:r>
            <a:r>
              <a:rPr sz="1000" spc="-20" dirty="0">
                <a:solidFill>
                  <a:srgbClr val="131313"/>
                </a:solidFill>
                <a:latin typeface="Franklin Gothic Book"/>
                <a:cs typeface="Franklin Gothic Book"/>
              </a:rPr>
              <a:t> </a:t>
            </a:r>
            <a:r>
              <a:rPr sz="1000" spc="-25" dirty="0">
                <a:solidFill>
                  <a:srgbClr val="131313"/>
                </a:solidFill>
                <a:latin typeface="Franklin Gothic Book"/>
                <a:cs typeface="Franklin Gothic Book"/>
              </a:rPr>
              <a:t>or </a:t>
            </a:r>
            <a:r>
              <a:rPr sz="1000" dirty="0">
                <a:solidFill>
                  <a:srgbClr val="131313"/>
                </a:solidFill>
                <a:latin typeface="Franklin Gothic Book"/>
                <a:cs typeface="Franklin Gothic Book"/>
              </a:rPr>
              <a:t>Dispatch</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Yard</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location</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confirmed</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by</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0" dirty="0">
                <a:solidFill>
                  <a:srgbClr val="131313"/>
                </a:solidFill>
                <a:latin typeface="Franklin Gothic Book"/>
                <a:cs typeface="Franklin Gothic Book"/>
              </a:rPr>
              <a:t> Dispatcher.</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3515" marR="184150" indent="-171450">
              <a:lnSpc>
                <a:spcPct val="100000"/>
              </a:lnSpc>
              <a:buFont typeface="Arial"/>
              <a:buChar char="•"/>
              <a:tabLst>
                <a:tab pos="184150" algn="l"/>
              </a:tabLst>
            </a:pPr>
            <a:r>
              <a:rPr sz="1000" dirty="0">
                <a:solidFill>
                  <a:srgbClr val="131313"/>
                </a:solidFill>
                <a:latin typeface="Franklin Gothic Book"/>
                <a:cs typeface="Franklin Gothic Book"/>
              </a:rPr>
              <a:t>Drivers</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are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not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proceed</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beyond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Dispatch</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yard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without</a:t>
            </a:r>
            <a:r>
              <a:rPr sz="1000" spc="-15" dirty="0">
                <a:solidFill>
                  <a:srgbClr val="131313"/>
                </a:solidFill>
                <a:latin typeface="Franklin Gothic Book"/>
                <a:cs typeface="Franklin Gothic Book"/>
              </a:rPr>
              <a:t> </a:t>
            </a:r>
            <a:r>
              <a:rPr sz="1000" spc="-60" dirty="0">
                <a:solidFill>
                  <a:srgbClr val="131313"/>
                </a:solidFill>
                <a:latin typeface="Franklin Gothic Book"/>
                <a:cs typeface="Franklin Gothic Book"/>
              </a:rPr>
              <a:t>a</a:t>
            </a:r>
            <a:r>
              <a:rPr sz="1000" dirty="0">
                <a:solidFill>
                  <a:srgbClr val="131313"/>
                </a:solidFill>
                <a:latin typeface="Franklin Gothic Book"/>
                <a:cs typeface="Franklin Gothic Book"/>
              </a:rPr>
              <a:t> Marshall</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escort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them</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their</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offloading</a:t>
            </a:r>
            <a:r>
              <a:rPr sz="1000" spc="-30" dirty="0">
                <a:solidFill>
                  <a:srgbClr val="131313"/>
                </a:solidFill>
                <a:latin typeface="Franklin Gothic Book"/>
                <a:cs typeface="Franklin Gothic Book"/>
              </a:rPr>
              <a:t> </a:t>
            </a:r>
            <a:r>
              <a:rPr sz="1000" spc="-10" dirty="0">
                <a:solidFill>
                  <a:srgbClr val="131313"/>
                </a:solidFill>
                <a:latin typeface="Franklin Gothic Book"/>
                <a:cs typeface="Franklin Gothic Book"/>
              </a:rPr>
              <a:t>location.</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3515" marR="111760" indent="-171450">
              <a:lnSpc>
                <a:spcPct val="100000"/>
              </a:lnSpc>
              <a:buFont typeface="Arial"/>
              <a:buChar char="•"/>
              <a:tabLst>
                <a:tab pos="184150" algn="l"/>
              </a:tabLst>
            </a:pPr>
            <a:r>
              <a:rPr sz="1000" dirty="0">
                <a:solidFill>
                  <a:srgbClr val="131313"/>
                </a:solidFill>
                <a:latin typeface="Franklin Gothic Book"/>
                <a:cs typeface="Franklin Gothic Book"/>
              </a:rPr>
              <a:t>The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Marshall</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direct</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Drivers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their</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specific</a:t>
            </a:r>
            <a:r>
              <a:rPr sz="1000" spc="-25" dirty="0">
                <a:solidFill>
                  <a:srgbClr val="131313"/>
                </a:solidFill>
                <a:latin typeface="Franklin Gothic Book"/>
                <a:cs typeface="Franklin Gothic Book"/>
              </a:rPr>
              <a:t> </a:t>
            </a:r>
            <a:r>
              <a:rPr sz="1000" spc="-10" dirty="0">
                <a:solidFill>
                  <a:srgbClr val="131313"/>
                </a:solidFill>
                <a:latin typeface="Franklin Gothic Book"/>
                <a:cs typeface="Franklin Gothic Book"/>
              </a:rPr>
              <a:t>off-</a:t>
            </a:r>
            <a:r>
              <a:rPr sz="1000" dirty="0">
                <a:solidFill>
                  <a:srgbClr val="131313"/>
                </a:solidFill>
                <a:latin typeface="Franklin Gothic Book"/>
                <a:cs typeface="Franklin Gothic Book"/>
              </a:rPr>
              <a:t>loading</a:t>
            </a:r>
            <a:r>
              <a:rPr sz="1000" spc="-30" dirty="0">
                <a:solidFill>
                  <a:srgbClr val="131313"/>
                </a:solidFill>
                <a:latin typeface="Franklin Gothic Book"/>
                <a:cs typeface="Franklin Gothic Book"/>
              </a:rPr>
              <a:t> </a:t>
            </a:r>
            <a:r>
              <a:rPr sz="1000" spc="-20" dirty="0">
                <a:solidFill>
                  <a:srgbClr val="131313"/>
                </a:solidFill>
                <a:latin typeface="Franklin Gothic Book"/>
                <a:cs typeface="Franklin Gothic Book"/>
              </a:rPr>
              <a:t>point </a:t>
            </a:r>
            <a:r>
              <a:rPr sz="1000" dirty="0">
                <a:solidFill>
                  <a:srgbClr val="131313"/>
                </a:solidFill>
                <a:latin typeface="Franklin Gothic Book"/>
                <a:cs typeface="Franklin Gothic Book"/>
              </a:rPr>
              <a:t>and</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collect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paperwork</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for</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‘Dispatch.</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4150" marR="19050" indent="-172085">
              <a:lnSpc>
                <a:spcPct val="100000"/>
              </a:lnSpc>
              <a:buFont typeface="Arial"/>
              <a:buChar char="•"/>
              <a:tabLst>
                <a:tab pos="184150" algn="l"/>
              </a:tabLst>
            </a:pPr>
            <a:r>
              <a:rPr sz="1000" dirty="0">
                <a:solidFill>
                  <a:srgbClr val="131313"/>
                </a:solidFill>
                <a:latin typeface="Franklin Gothic Book"/>
                <a:cs typeface="Franklin Gothic Book"/>
              </a:rPr>
              <a:t>Drivers</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(with</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assistance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from</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0" dirty="0">
                <a:solidFill>
                  <a:srgbClr val="131313"/>
                </a:solidFill>
                <a:latin typeface="Franklin Gothic Book"/>
                <a:cs typeface="Franklin Gothic Book"/>
              </a:rPr>
              <a:t> ‘Off-</a:t>
            </a:r>
            <a:r>
              <a:rPr sz="1000" dirty="0">
                <a:solidFill>
                  <a:srgbClr val="131313"/>
                </a:solidFill>
                <a:latin typeface="Franklin Gothic Book"/>
                <a:cs typeface="Franklin Gothic Book"/>
              </a:rPr>
              <a:t>Loading</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Crew’</a:t>
            </a:r>
            <a:r>
              <a:rPr sz="1000" spc="-25" dirty="0">
                <a:solidFill>
                  <a:srgbClr val="131313"/>
                </a:solidFill>
                <a:latin typeface="Franklin Gothic Book"/>
                <a:cs typeface="Franklin Gothic Book"/>
              </a:rPr>
              <a:t> if </a:t>
            </a:r>
            <a:r>
              <a:rPr sz="1000" dirty="0">
                <a:solidFill>
                  <a:srgbClr val="131313"/>
                </a:solidFill>
                <a:latin typeface="Franklin Gothic Book"/>
                <a:cs typeface="Franklin Gothic Book"/>
              </a:rPr>
              <a:t>required),</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prepare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load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handled</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remove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straps</a:t>
            </a:r>
            <a:r>
              <a:rPr sz="1000" spc="-15" dirty="0">
                <a:solidFill>
                  <a:srgbClr val="131313"/>
                </a:solidFill>
                <a:latin typeface="Franklin Gothic Book"/>
                <a:cs typeface="Franklin Gothic Book"/>
              </a:rPr>
              <a:t> </a:t>
            </a:r>
            <a:r>
              <a:rPr sz="1000" spc="-25" dirty="0">
                <a:solidFill>
                  <a:srgbClr val="131313"/>
                </a:solidFill>
                <a:latin typeface="Franklin Gothic Book"/>
                <a:cs typeface="Franklin Gothic Book"/>
              </a:rPr>
              <a:t>and </a:t>
            </a:r>
            <a:r>
              <a:rPr sz="1000" spc="-10" dirty="0">
                <a:solidFill>
                  <a:srgbClr val="131313"/>
                </a:solidFill>
                <a:latin typeface="Franklin Gothic Book"/>
                <a:cs typeface="Franklin Gothic Book"/>
              </a:rPr>
              <a:t>tie-downs.</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4150" marR="5080" indent="-171450">
              <a:lnSpc>
                <a:spcPct val="100000"/>
              </a:lnSpc>
              <a:buFont typeface="Arial"/>
              <a:buChar char="•"/>
              <a:tabLst>
                <a:tab pos="184785" algn="l"/>
              </a:tabLst>
            </a:pPr>
            <a:r>
              <a:rPr sz="1000" dirty="0">
                <a:solidFill>
                  <a:srgbClr val="131313"/>
                </a:solidFill>
                <a:latin typeface="Franklin Gothic Book"/>
                <a:cs typeface="Franklin Gothic Book"/>
              </a:rPr>
              <a:t>Drivers</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are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required</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to follow</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directions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from</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the </a:t>
            </a:r>
            <a:r>
              <a:rPr sz="1000" spc="-10" dirty="0">
                <a:solidFill>
                  <a:srgbClr val="131313"/>
                </a:solidFill>
                <a:latin typeface="Franklin Gothic Book"/>
                <a:cs typeface="Franklin Gothic Book"/>
              </a:rPr>
              <a:t>‘Marshall’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or</a:t>
            </a:r>
            <a:r>
              <a:rPr sz="1000" spc="-10" dirty="0">
                <a:solidFill>
                  <a:srgbClr val="131313"/>
                </a:solidFill>
                <a:latin typeface="Franklin Gothic Book"/>
                <a:cs typeface="Franklin Gothic Book"/>
              </a:rPr>
              <a:t> </a:t>
            </a:r>
            <a:r>
              <a:rPr sz="1000" spc="-25" dirty="0">
                <a:solidFill>
                  <a:srgbClr val="131313"/>
                </a:solidFill>
                <a:latin typeface="Franklin Gothic Book"/>
                <a:cs typeface="Franklin Gothic Book"/>
              </a:rPr>
              <a:t>the </a:t>
            </a:r>
            <a:r>
              <a:rPr sz="1000" dirty="0">
                <a:solidFill>
                  <a:srgbClr val="131313"/>
                </a:solidFill>
                <a:latin typeface="Franklin Gothic Book"/>
                <a:cs typeface="Franklin Gothic Book"/>
              </a:rPr>
              <a:t>De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Beers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Supply</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Chain</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Team</a:t>
            </a:r>
            <a:r>
              <a:rPr sz="1000" spc="225" dirty="0">
                <a:solidFill>
                  <a:srgbClr val="131313"/>
                </a:solidFill>
                <a:latin typeface="Franklin Gothic Book"/>
                <a:cs typeface="Franklin Gothic Book"/>
              </a:rPr>
              <a:t> </a:t>
            </a:r>
            <a:r>
              <a:rPr sz="1000" dirty="0">
                <a:solidFill>
                  <a:srgbClr val="131313"/>
                </a:solidFill>
                <a:latin typeface="Franklin Gothic Book"/>
                <a:cs typeface="Franklin Gothic Book"/>
              </a:rPr>
              <a:t>when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it</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pertains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location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for</a:t>
            </a:r>
            <a:r>
              <a:rPr sz="1000" spc="-10" dirty="0">
                <a:solidFill>
                  <a:srgbClr val="131313"/>
                </a:solidFill>
                <a:latin typeface="Franklin Gothic Book"/>
                <a:cs typeface="Franklin Gothic Book"/>
              </a:rPr>
              <a:t> </a:t>
            </a:r>
            <a:r>
              <a:rPr sz="1000" spc="-20" dirty="0">
                <a:solidFill>
                  <a:srgbClr val="131313"/>
                </a:solidFill>
                <a:latin typeface="Franklin Gothic Book"/>
                <a:cs typeface="Franklin Gothic Book"/>
              </a:rPr>
              <a:t>off- </a:t>
            </a:r>
            <a:r>
              <a:rPr sz="1000" dirty="0">
                <a:solidFill>
                  <a:srgbClr val="131313"/>
                </a:solidFill>
                <a:latin typeface="Franklin Gothic Book"/>
                <a:cs typeface="Franklin Gothic Book"/>
              </a:rPr>
              <a:t>load,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Safety</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&amp;</a:t>
            </a:r>
            <a:r>
              <a:rPr sz="1000" spc="-5" dirty="0">
                <a:solidFill>
                  <a:srgbClr val="131313"/>
                </a:solidFill>
                <a:latin typeface="Franklin Gothic Book"/>
                <a:cs typeface="Franklin Gothic Book"/>
              </a:rPr>
              <a:t> </a:t>
            </a:r>
            <a:r>
              <a:rPr sz="1000" spc="-10" dirty="0">
                <a:solidFill>
                  <a:srgbClr val="131313"/>
                </a:solidFill>
                <a:latin typeface="Franklin Gothic Book"/>
                <a:cs typeface="Franklin Gothic Book"/>
              </a:rPr>
              <a:t>Environmental</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requirements</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or</a:t>
            </a:r>
            <a:r>
              <a:rPr sz="1000" spc="5" dirty="0">
                <a:solidFill>
                  <a:srgbClr val="131313"/>
                </a:solidFill>
                <a:latin typeface="Franklin Gothic Book"/>
                <a:cs typeface="Franklin Gothic Book"/>
              </a:rPr>
              <a:t> </a:t>
            </a:r>
            <a:r>
              <a:rPr sz="1000" spc="-10" dirty="0">
                <a:solidFill>
                  <a:srgbClr val="131313"/>
                </a:solidFill>
                <a:latin typeface="Franklin Gothic Book"/>
                <a:cs typeface="Franklin Gothic Book"/>
              </a:rPr>
              <a:t>Emergency </a:t>
            </a:r>
            <a:r>
              <a:rPr sz="1000" dirty="0">
                <a:solidFill>
                  <a:srgbClr val="131313"/>
                </a:solidFill>
                <a:latin typeface="Franklin Gothic Book"/>
                <a:cs typeface="Franklin Gothic Book"/>
              </a:rPr>
              <a:t>Response</a:t>
            </a:r>
            <a:r>
              <a:rPr sz="1000" spc="-25" dirty="0">
                <a:solidFill>
                  <a:srgbClr val="131313"/>
                </a:solidFill>
                <a:latin typeface="Franklin Gothic Book"/>
                <a:cs typeface="Franklin Gothic Book"/>
              </a:rPr>
              <a:t> </a:t>
            </a:r>
            <a:r>
              <a:rPr sz="1000" spc="-10" dirty="0">
                <a:solidFill>
                  <a:srgbClr val="131313"/>
                </a:solidFill>
                <a:latin typeface="Franklin Gothic Book"/>
                <a:cs typeface="Franklin Gothic Book"/>
              </a:rPr>
              <a:t>(ER).</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4150" indent="-172085">
              <a:lnSpc>
                <a:spcPct val="100000"/>
              </a:lnSpc>
              <a:buFont typeface="Arial"/>
              <a:buChar char="•"/>
              <a:tabLst>
                <a:tab pos="184785" algn="l"/>
              </a:tabLst>
            </a:pPr>
            <a:r>
              <a:rPr sz="1000" dirty="0">
                <a:solidFill>
                  <a:srgbClr val="131313"/>
                </a:solidFill>
                <a:latin typeface="Franklin Gothic Book"/>
                <a:cs typeface="Franklin Gothic Book"/>
              </a:rPr>
              <a:t>‘Dispatch’</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arrange</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for</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any</a:t>
            </a:r>
            <a:r>
              <a:rPr sz="1000" spc="-30" dirty="0">
                <a:solidFill>
                  <a:srgbClr val="131313"/>
                </a:solidFill>
                <a:latin typeface="Franklin Gothic Book"/>
                <a:cs typeface="Franklin Gothic Book"/>
              </a:rPr>
              <a:t> </a:t>
            </a:r>
            <a:r>
              <a:rPr sz="1000" spc="-10" dirty="0">
                <a:solidFill>
                  <a:srgbClr val="131313"/>
                </a:solidFill>
                <a:latin typeface="Franklin Gothic Book"/>
                <a:cs typeface="Franklin Gothic Book"/>
              </a:rPr>
              <a:t>back-</a:t>
            </a:r>
            <a:r>
              <a:rPr sz="1000" dirty="0">
                <a:solidFill>
                  <a:srgbClr val="131313"/>
                </a:solidFill>
                <a:latin typeface="Franklin Gothic Book"/>
                <a:cs typeface="Franklin Gothic Book"/>
              </a:rPr>
              <a:t>haul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material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with</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0" dirty="0">
                <a:solidFill>
                  <a:srgbClr val="131313"/>
                </a:solidFill>
                <a:latin typeface="Franklin Gothic Book"/>
                <a:cs typeface="Franklin Gothic Book"/>
              </a:rPr>
              <a:t> Driver.</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4150" marR="255904" indent="-171450">
              <a:lnSpc>
                <a:spcPct val="100000"/>
              </a:lnSpc>
              <a:buFont typeface="Arial"/>
              <a:buChar char="•"/>
              <a:tabLst>
                <a:tab pos="184785" algn="l"/>
              </a:tabLst>
            </a:pPr>
            <a:r>
              <a:rPr sz="1000" dirty="0">
                <a:solidFill>
                  <a:srgbClr val="131313"/>
                </a:solidFill>
                <a:latin typeface="Franklin Gothic Book"/>
                <a:cs typeface="Franklin Gothic Book"/>
              </a:rPr>
              <a:t>Drivers</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are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responsible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for</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securing</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any</a:t>
            </a:r>
            <a:r>
              <a:rPr sz="1000" spc="-25" dirty="0">
                <a:solidFill>
                  <a:srgbClr val="131313"/>
                </a:solidFill>
                <a:latin typeface="Franklin Gothic Book"/>
                <a:cs typeface="Franklin Gothic Book"/>
              </a:rPr>
              <a:t> </a:t>
            </a:r>
            <a:r>
              <a:rPr sz="1000" spc="-10" dirty="0">
                <a:solidFill>
                  <a:srgbClr val="131313"/>
                </a:solidFill>
                <a:latin typeface="Franklin Gothic Book"/>
                <a:cs typeface="Franklin Gothic Book"/>
              </a:rPr>
              <a:t>back-</a:t>
            </a:r>
            <a:r>
              <a:rPr sz="1000" dirty="0">
                <a:solidFill>
                  <a:srgbClr val="131313"/>
                </a:solidFill>
                <a:latin typeface="Franklin Gothic Book"/>
                <a:cs typeface="Franklin Gothic Book"/>
              </a:rPr>
              <a:t>haul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loads</a:t>
            </a:r>
            <a:r>
              <a:rPr sz="1000" spc="-20" dirty="0">
                <a:solidFill>
                  <a:srgbClr val="131313"/>
                </a:solidFill>
                <a:latin typeface="Franklin Gothic Book"/>
                <a:cs typeface="Franklin Gothic Book"/>
              </a:rPr>
              <a:t> with </a:t>
            </a:r>
            <a:r>
              <a:rPr sz="1000" dirty="0">
                <a:solidFill>
                  <a:srgbClr val="131313"/>
                </a:solidFill>
                <a:latin typeface="Franklin Gothic Book"/>
                <a:cs typeface="Franklin Gothic Book"/>
              </a:rPr>
              <a:t>assistance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from</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spc="-10" dirty="0">
                <a:solidFill>
                  <a:srgbClr val="131313"/>
                </a:solidFill>
                <a:latin typeface="Franklin Gothic Book"/>
                <a:cs typeface="Franklin Gothic Book"/>
              </a:rPr>
              <a:t>‘Off-</a:t>
            </a:r>
            <a:r>
              <a:rPr sz="1000" dirty="0">
                <a:solidFill>
                  <a:srgbClr val="131313"/>
                </a:solidFill>
                <a:latin typeface="Franklin Gothic Book"/>
                <a:cs typeface="Franklin Gothic Book"/>
              </a:rPr>
              <a:t>Loading</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Crew’</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if</a:t>
            </a:r>
            <a:r>
              <a:rPr sz="1000" spc="-10" dirty="0">
                <a:solidFill>
                  <a:srgbClr val="131313"/>
                </a:solidFill>
                <a:latin typeface="Franklin Gothic Book"/>
                <a:cs typeface="Franklin Gothic Book"/>
              </a:rPr>
              <a:t> required.</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4150" marR="284480" indent="-171450">
              <a:lnSpc>
                <a:spcPct val="100000"/>
              </a:lnSpc>
              <a:buFont typeface="Arial"/>
              <a:buChar char="•"/>
              <a:tabLst>
                <a:tab pos="184785" algn="l"/>
              </a:tabLst>
            </a:pPr>
            <a:r>
              <a:rPr sz="1000" dirty="0">
                <a:solidFill>
                  <a:srgbClr val="131313"/>
                </a:solidFill>
                <a:latin typeface="Franklin Gothic Book"/>
                <a:cs typeface="Franklin Gothic Book"/>
              </a:rPr>
              <a:t>If</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truck</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is</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parked</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with</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Driver</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out</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of</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the vehicle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t>
            </a:r>
            <a:r>
              <a:rPr sz="1000" spc="-10" dirty="0">
                <a:solidFill>
                  <a:srgbClr val="131313"/>
                </a:solidFill>
                <a:latin typeface="Franklin Gothic Book"/>
                <a:cs typeface="Franklin Gothic Book"/>
              </a:rPr>
              <a:t> wheel </a:t>
            </a:r>
            <a:r>
              <a:rPr sz="1000" dirty="0">
                <a:solidFill>
                  <a:srgbClr val="131313"/>
                </a:solidFill>
                <a:latin typeface="Franklin Gothic Book"/>
                <a:cs typeface="Franklin Gothic Book"/>
              </a:rPr>
              <a:t>chocks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must</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5" dirty="0">
                <a:solidFill>
                  <a:srgbClr val="131313"/>
                </a:solidFill>
                <a:latin typeface="Franklin Gothic Book"/>
                <a:cs typeface="Franklin Gothic Book"/>
              </a:rPr>
              <a:t> </a:t>
            </a:r>
            <a:r>
              <a:rPr sz="1000" spc="-10" dirty="0">
                <a:solidFill>
                  <a:srgbClr val="131313"/>
                </a:solidFill>
                <a:latin typeface="Franklin Gothic Book"/>
                <a:cs typeface="Franklin Gothic Book"/>
              </a:rPr>
              <a:t>used.</a:t>
            </a:r>
            <a:endParaRPr sz="1000">
              <a:latin typeface="Franklin Gothic Book"/>
              <a:cs typeface="Franklin Gothic Book"/>
            </a:endParaRPr>
          </a:p>
        </p:txBody>
      </p:sp>
      <p:pic>
        <p:nvPicPr>
          <p:cNvPr id="9" name="object 9"/>
          <p:cNvPicPr/>
          <p:nvPr/>
        </p:nvPicPr>
        <p:blipFill>
          <a:blip r:embed="rId3" cstate="print"/>
          <a:stretch>
            <a:fillRect/>
          </a:stretch>
        </p:blipFill>
        <p:spPr>
          <a:xfrm>
            <a:off x="4776215" y="2612135"/>
            <a:ext cx="3572255" cy="2254757"/>
          </a:xfrm>
          <a:prstGeom prst="rect">
            <a:avLst/>
          </a:prstGeom>
        </p:spPr>
      </p:pic>
      <p:pic>
        <p:nvPicPr>
          <p:cNvPr id="10" name="object 10"/>
          <p:cNvPicPr/>
          <p:nvPr/>
        </p:nvPicPr>
        <p:blipFill>
          <a:blip r:embed="rId4" cstate="print"/>
          <a:stretch>
            <a:fillRect/>
          </a:stretch>
        </p:blipFill>
        <p:spPr>
          <a:xfrm>
            <a:off x="4776215" y="860298"/>
            <a:ext cx="3572255" cy="1671065"/>
          </a:xfrm>
          <a:prstGeom prst="rect">
            <a:avLst/>
          </a:prstGeom>
        </p:spPr>
      </p:pic>
      <p:sp>
        <p:nvSpPr>
          <p:cNvPr id="11" name="object 11"/>
          <p:cNvSpPr txBox="1"/>
          <p:nvPr/>
        </p:nvSpPr>
        <p:spPr>
          <a:xfrm>
            <a:off x="8645234" y="4781015"/>
            <a:ext cx="78105" cy="127000"/>
          </a:xfrm>
          <a:prstGeom prst="rect">
            <a:avLst/>
          </a:prstGeom>
        </p:spPr>
        <p:txBody>
          <a:bodyPr vert="horz" wrap="square" lIns="0" tIns="5080" rIns="0" bIns="0" rtlCol="0">
            <a:spAutoFit/>
          </a:bodyPr>
          <a:lstStyle/>
          <a:p>
            <a:pPr marL="12700">
              <a:lnSpc>
                <a:spcPct val="100000"/>
              </a:lnSpc>
              <a:spcBef>
                <a:spcPts val="40"/>
              </a:spcBef>
            </a:pPr>
            <a:r>
              <a:rPr sz="700" dirty="0">
                <a:solidFill>
                  <a:srgbClr val="131313"/>
                </a:solidFill>
                <a:latin typeface="Franklin Gothic Book"/>
                <a:cs typeface="Franklin Gothic Book"/>
              </a:rPr>
              <a:t>7</a:t>
            </a:r>
            <a:endParaRPr sz="700">
              <a:latin typeface="Franklin Gothic Book"/>
              <a:cs typeface="Franklin Gothic Boo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2" cstate="print"/>
            <a:stretch>
              <a:fillRect/>
            </a:stretch>
          </p:blipFill>
          <p:spPr>
            <a:xfrm>
              <a:off x="8300465" y="261366"/>
              <a:ext cx="422147" cy="421373"/>
            </a:xfrm>
            <a:prstGeom prst="rect">
              <a:avLst/>
            </a:prstGeom>
          </p:spPr>
        </p:pic>
      </p:grpSp>
      <p:sp>
        <p:nvSpPr>
          <p:cNvPr id="6" name="object 6"/>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30" dirty="0"/>
              <a:t> </a:t>
            </a:r>
            <a:r>
              <a:rPr dirty="0"/>
              <a:t>KUÉ</a:t>
            </a:r>
            <a:r>
              <a:rPr spc="-15" dirty="0"/>
              <a:t> </a:t>
            </a:r>
            <a:r>
              <a:rPr dirty="0"/>
              <a:t>MINE</a:t>
            </a:r>
            <a:r>
              <a:rPr spc="-10" dirty="0"/>
              <a:t> </a:t>
            </a:r>
            <a:r>
              <a:rPr dirty="0"/>
              <a:t>SITE</a:t>
            </a:r>
            <a:r>
              <a:rPr spc="-15" dirty="0"/>
              <a:t> </a:t>
            </a:r>
            <a:r>
              <a:rPr dirty="0"/>
              <a:t>–</a:t>
            </a:r>
            <a:r>
              <a:rPr spc="5" dirty="0"/>
              <a:t> </a:t>
            </a:r>
            <a:r>
              <a:rPr spc="-10" dirty="0"/>
              <a:t>WEATHER</a:t>
            </a:r>
            <a:r>
              <a:rPr spc="-20" dirty="0"/>
              <a:t> </a:t>
            </a:r>
            <a:r>
              <a:rPr dirty="0"/>
              <a:t>EVENTS</a:t>
            </a:r>
            <a:r>
              <a:rPr spc="-20" dirty="0"/>
              <a:t> </a:t>
            </a:r>
            <a:r>
              <a:rPr dirty="0"/>
              <a:t>&amp; EMERGENCY</a:t>
            </a:r>
            <a:r>
              <a:rPr spc="-15" dirty="0"/>
              <a:t> </a:t>
            </a:r>
            <a:r>
              <a:rPr spc="-10" dirty="0"/>
              <a:t>RESPONSE</a:t>
            </a:r>
          </a:p>
        </p:txBody>
      </p:sp>
      <p:sp>
        <p:nvSpPr>
          <p:cNvPr id="7" name="object 7"/>
          <p:cNvSpPr/>
          <p:nvPr/>
        </p:nvSpPr>
        <p:spPr>
          <a:xfrm>
            <a:off x="368808" y="864110"/>
            <a:ext cx="4351020" cy="4047490"/>
          </a:xfrm>
          <a:custGeom>
            <a:avLst/>
            <a:gdLst/>
            <a:ahLst/>
            <a:cxnLst/>
            <a:rect l="l" t="t" r="r" b="b"/>
            <a:pathLst>
              <a:path w="4351020" h="4047490">
                <a:moveTo>
                  <a:pt x="0" y="185877"/>
                </a:moveTo>
                <a:lnTo>
                  <a:pt x="6639" y="136464"/>
                </a:lnTo>
                <a:lnTo>
                  <a:pt x="25378" y="92062"/>
                </a:lnTo>
                <a:lnTo>
                  <a:pt x="54443" y="54443"/>
                </a:lnTo>
                <a:lnTo>
                  <a:pt x="92062" y="25378"/>
                </a:lnTo>
                <a:lnTo>
                  <a:pt x="136464" y="6639"/>
                </a:lnTo>
                <a:lnTo>
                  <a:pt x="185877" y="0"/>
                </a:lnTo>
                <a:lnTo>
                  <a:pt x="4165142" y="0"/>
                </a:lnTo>
                <a:lnTo>
                  <a:pt x="4214555" y="6639"/>
                </a:lnTo>
                <a:lnTo>
                  <a:pt x="4258957" y="25378"/>
                </a:lnTo>
                <a:lnTo>
                  <a:pt x="4296576" y="54443"/>
                </a:lnTo>
                <a:lnTo>
                  <a:pt x="4325641" y="92062"/>
                </a:lnTo>
                <a:lnTo>
                  <a:pt x="4344380" y="136464"/>
                </a:lnTo>
                <a:lnTo>
                  <a:pt x="4351020" y="185877"/>
                </a:lnTo>
                <a:lnTo>
                  <a:pt x="4351020" y="3861104"/>
                </a:lnTo>
                <a:lnTo>
                  <a:pt x="4344380" y="3910517"/>
                </a:lnTo>
                <a:lnTo>
                  <a:pt x="4325641" y="3954919"/>
                </a:lnTo>
                <a:lnTo>
                  <a:pt x="4296576" y="3992538"/>
                </a:lnTo>
                <a:lnTo>
                  <a:pt x="4258957" y="4021603"/>
                </a:lnTo>
                <a:lnTo>
                  <a:pt x="4214555" y="4040342"/>
                </a:lnTo>
                <a:lnTo>
                  <a:pt x="4165142" y="4046982"/>
                </a:lnTo>
                <a:lnTo>
                  <a:pt x="185877" y="4046982"/>
                </a:lnTo>
                <a:lnTo>
                  <a:pt x="136464" y="4040342"/>
                </a:lnTo>
                <a:lnTo>
                  <a:pt x="92062" y="4021603"/>
                </a:lnTo>
                <a:lnTo>
                  <a:pt x="54443" y="3992538"/>
                </a:lnTo>
                <a:lnTo>
                  <a:pt x="25378" y="3954919"/>
                </a:lnTo>
                <a:lnTo>
                  <a:pt x="6639" y="3910517"/>
                </a:lnTo>
                <a:lnTo>
                  <a:pt x="0" y="3861104"/>
                </a:lnTo>
                <a:lnTo>
                  <a:pt x="0" y="185877"/>
                </a:lnTo>
                <a:close/>
              </a:path>
            </a:pathLst>
          </a:custGeom>
          <a:ln w="10794">
            <a:solidFill>
              <a:srgbClr val="131313"/>
            </a:solidFill>
          </a:ln>
        </p:spPr>
        <p:txBody>
          <a:bodyPr wrap="square" lIns="0" tIns="0" rIns="0" bIns="0" rtlCol="0"/>
          <a:lstStyle/>
          <a:p>
            <a:endParaRPr/>
          </a:p>
        </p:txBody>
      </p:sp>
      <p:sp>
        <p:nvSpPr>
          <p:cNvPr id="8" name="object 8"/>
          <p:cNvSpPr txBox="1"/>
          <p:nvPr/>
        </p:nvSpPr>
        <p:spPr>
          <a:xfrm>
            <a:off x="501927" y="946424"/>
            <a:ext cx="4054475" cy="3867150"/>
          </a:xfrm>
          <a:prstGeom prst="rect">
            <a:avLst/>
          </a:prstGeom>
        </p:spPr>
        <p:txBody>
          <a:bodyPr vert="horz" wrap="square" lIns="0" tIns="12065" rIns="0" bIns="0" rtlCol="0">
            <a:spAutoFit/>
          </a:bodyPr>
          <a:lstStyle/>
          <a:p>
            <a:pPr marL="12700">
              <a:lnSpc>
                <a:spcPct val="100000"/>
              </a:lnSpc>
              <a:spcBef>
                <a:spcPts val="95"/>
              </a:spcBef>
            </a:pPr>
            <a:r>
              <a:rPr sz="1400" dirty="0">
                <a:solidFill>
                  <a:srgbClr val="131313"/>
                </a:solidFill>
                <a:latin typeface="Franklin Gothic Book"/>
                <a:cs typeface="Franklin Gothic Book"/>
              </a:rPr>
              <a:t>REDUCED</a:t>
            </a:r>
            <a:r>
              <a:rPr sz="1400" spc="-80" dirty="0">
                <a:solidFill>
                  <a:srgbClr val="131313"/>
                </a:solidFill>
                <a:latin typeface="Franklin Gothic Book"/>
                <a:cs typeface="Franklin Gothic Book"/>
              </a:rPr>
              <a:t> </a:t>
            </a:r>
            <a:r>
              <a:rPr sz="1400" spc="-10" dirty="0">
                <a:solidFill>
                  <a:srgbClr val="131313"/>
                </a:solidFill>
                <a:latin typeface="Franklin Gothic Book"/>
                <a:cs typeface="Franklin Gothic Book"/>
              </a:rPr>
              <a:t>VISIBILITY</a:t>
            </a:r>
            <a:endParaRPr sz="1400">
              <a:latin typeface="Franklin Gothic Book"/>
              <a:cs typeface="Franklin Gothic Book"/>
            </a:endParaRPr>
          </a:p>
          <a:p>
            <a:pPr marL="184150" marR="247650" indent="-171450">
              <a:lnSpc>
                <a:spcPct val="100000"/>
              </a:lnSpc>
              <a:spcBef>
                <a:spcPts val="1220"/>
              </a:spcBef>
              <a:buFont typeface="Arial"/>
              <a:buChar char="•"/>
              <a:tabLst>
                <a:tab pos="184785" algn="l"/>
              </a:tabLst>
            </a:pPr>
            <a:r>
              <a:rPr sz="1000" dirty="0">
                <a:solidFill>
                  <a:srgbClr val="131313"/>
                </a:solidFill>
                <a:latin typeface="Franklin Gothic Book"/>
                <a:cs typeface="Franklin Gothic Book"/>
              </a:rPr>
              <a:t>‘Extreme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Winter</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Conditions’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may</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cause</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‘White-</a:t>
            </a:r>
            <a:r>
              <a:rPr sz="1000" dirty="0">
                <a:solidFill>
                  <a:srgbClr val="131313"/>
                </a:solidFill>
                <a:latin typeface="Franklin Gothic Book"/>
                <a:cs typeface="Franklin Gothic Book"/>
              </a:rPr>
              <a:t>Out’</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(WO)</a:t>
            </a:r>
            <a:r>
              <a:rPr sz="1000" spc="-30" dirty="0">
                <a:solidFill>
                  <a:srgbClr val="131313"/>
                </a:solidFill>
                <a:latin typeface="Franklin Gothic Book"/>
                <a:cs typeface="Franklin Gothic Book"/>
              </a:rPr>
              <a:t> </a:t>
            </a:r>
            <a:r>
              <a:rPr sz="1000" spc="-10" dirty="0">
                <a:solidFill>
                  <a:srgbClr val="131313"/>
                </a:solidFill>
                <a:latin typeface="Franklin Gothic Book"/>
                <a:cs typeface="Franklin Gothic Book"/>
              </a:rPr>
              <a:t>conditions. </a:t>
            </a:r>
            <a:r>
              <a:rPr sz="1000" dirty="0">
                <a:solidFill>
                  <a:srgbClr val="131313"/>
                </a:solidFill>
                <a:latin typeface="Franklin Gothic Book"/>
                <a:cs typeface="Franklin Gothic Book"/>
              </a:rPr>
              <a:t>When</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WO</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conditions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occur,</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work</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suspended</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until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spc="-25" dirty="0">
                <a:solidFill>
                  <a:srgbClr val="131313"/>
                </a:solidFill>
                <a:latin typeface="Franklin Gothic Book"/>
                <a:cs typeface="Franklin Gothic Book"/>
              </a:rPr>
              <a:t>WO </a:t>
            </a:r>
            <a:r>
              <a:rPr sz="1000" dirty="0">
                <a:solidFill>
                  <a:srgbClr val="131313"/>
                </a:solidFill>
                <a:latin typeface="Franklin Gothic Book"/>
                <a:cs typeface="Franklin Gothic Book"/>
              </a:rPr>
              <a:t>situation</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has</a:t>
            </a:r>
            <a:r>
              <a:rPr sz="1000" spc="-30" dirty="0">
                <a:solidFill>
                  <a:srgbClr val="131313"/>
                </a:solidFill>
                <a:latin typeface="Franklin Gothic Book"/>
                <a:cs typeface="Franklin Gothic Book"/>
              </a:rPr>
              <a:t> </a:t>
            </a:r>
            <a:r>
              <a:rPr sz="1000" spc="-10" dirty="0">
                <a:solidFill>
                  <a:srgbClr val="131313"/>
                </a:solidFill>
                <a:latin typeface="Franklin Gothic Book"/>
                <a:cs typeface="Franklin Gothic Book"/>
              </a:rPr>
              <a:t>ended.</a:t>
            </a:r>
            <a:endParaRPr sz="1000">
              <a:latin typeface="Franklin Gothic Book"/>
              <a:cs typeface="Franklin Gothic Book"/>
            </a:endParaRPr>
          </a:p>
          <a:p>
            <a:pPr>
              <a:lnSpc>
                <a:spcPct val="100000"/>
              </a:lnSpc>
              <a:spcBef>
                <a:spcPts val="5"/>
              </a:spcBef>
              <a:buFont typeface="Arial"/>
              <a:buChar char="•"/>
            </a:pPr>
            <a:endParaRPr sz="1050">
              <a:latin typeface="Franklin Gothic Book"/>
              <a:cs typeface="Franklin Gothic Book"/>
            </a:endParaRPr>
          </a:p>
          <a:p>
            <a:pPr marL="184150" marR="246379" indent="-171450">
              <a:lnSpc>
                <a:spcPct val="100000"/>
              </a:lnSpc>
              <a:spcBef>
                <a:spcPts val="5"/>
              </a:spcBef>
              <a:buFont typeface="Arial"/>
              <a:buChar char="•"/>
              <a:tabLst>
                <a:tab pos="184785" algn="l"/>
              </a:tabLst>
            </a:pPr>
            <a:r>
              <a:rPr sz="1000" dirty="0">
                <a:solidFill>
                  <a:srgbClr val="131313"/>
                </a:solidFill>
                <a:latin typeface="Franklin Gothic Book"/>
                <a:cs typeface="Franklin Gothic Book"/>
              </a:rPr>
              <a:t>This</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situation</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communicated</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all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personnel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on</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Site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20" dirty="0">
                <a:solidFill>
                  <a:srgbClr val="131313"/>
                </a:solidFill>
                <a:latin typeface="Franklin Gothic Book"/>
                <a:cs typeface="Franklin Gothic Book"/>
              </a:rPr>
              <a:t> will </a:t>
            </a:r>
            <a:r>
              <a:rPr sz="1000" dirty="0">
                <a:solidFill>
                  <a:srgbClr val="131313"/>
                </a:solidFill>
                <a:latin typeface="Franklin Gothic Book"/>
                <a:cs typeface="Franklin Gothic Book"/>
              </a:rPr>
              <a:t>apply</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truck</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drivers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as</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well.</a:t>
            </a:r>
            <a:endParaRPr sz="1000">
              <a:latin typeface="Franklin Gothic Book"/>
              <a:cs typeface="Franklin Gothic Book"/>
            </a:endParaRPr>
          </a:p>
          <a:p>
            <a:pPr>
              <a:lnSpc>
                <a:spcPct val="100000"/>
              </a:lnSpc>
              <a:spcBef>
                <a:spcPts val="5"/>
              </a:spcBef>
              <a:buFont typeface="Arial"/>
              <a:buChar char="•"/>
            </a:pPr>
            <a:endParaRPr sz="1050">
              <a:latin typeface="Franklin Gothic Book"/>
              <a:cs typeface="Franklin Gothic Book"/>
            </a:endParaRPr>
          </a:p>
          <a:p>
            <a:pPr marL="184150" marR="100965" indent="-171450">
              <a:lnSpc>
                <a:spcPct val="100000"/>
              </a:lnSpc>
              <a:buFont typeface="Arial"/>
              <a:buChar char="•"/>
              <a:tabLst>
                <a:tab pos="184785" algn="l"/>
              </a:tabLst>
            </a:pPr>
            <a:r>
              <a:rPr sz="1000" dirty="0">
                <a:solidFill>
                  <a:srgbClr val="131313"/>
                </a:solidFill>
                <a:latin typeface="Franklin Gothic Book"/>
                <a:cs typeface="Franklin Gothic Book"/>
              </a:rPr>
              <a:t>Site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activities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are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restricted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when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visibility</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is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reduced</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300</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meters</a:t>
            </a:r>
            <a:r>
              <a:rPr sz="1000" spc="-10" dirty="0">
                <a:solidFill>
                  <a:srgbClr val="131313"/>
                </a:solidFill>
                <a:latin typeface="Franklin Gothic Book"/>
                <a:cs typeface="Franklin Gothic Book"/>
              </a:rPr>
              <a:t> </a:t>
            </a:r>
            <a:r>
              <a:rPr sz="1000" spc="-25" dirty="0">
                <a:solidFill>
                  <a:srgbClr val="131313"/>
                </a:solidFill>
                <a:latin typeface="Franklin Gothic Book"/>
                <a:cs typeface="Franklin Gothic Book"/>
              </a:rPr>
              <a:t>or </a:t>
            </a:r>
            <a:r>
              <a:rPr sz="1000" dirty="0">
                <a:solidFill>
                  <a:srgbClr val="131313"/>
                </a:solidFill>
                <a:latin typeface="Franklin Gothic Book"/>
                <a:cs typeface="Franklin Gothic Book"/>
              </a:rPr>
              <a:t>less,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as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reduced</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visibility</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may</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hinder</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ability</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evacuate</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injured </a:t>
            </a:r>
            <a:r>
              <a:rPr sz="1000" dirty="0">
                <a:solidFill>
                  <a:srgbClr val="131313"/>
                </a:solidFill>
                <a:latin typeface="Franklin Gothic Book"/>
                <a:cs typeface="Franklin Gothic Book"/>
              </a:rPr>
              <a:t>personnel</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off-</a:t>
            </a:r>
            <a:r>
              <a:rPr sz="1000" dirty="0">
                <a:solidFill>
                  <a:srgbClr val="131313"/>
                </a:solidFill>
                <a:latin typeface="Franklin Gothic Book"/>
                <a:cs typeface="Franklin Gothic Book"/>
              </a:rPr>
              <a:t>site</a:t>
            </a:r>
            <a:r>
              <a:rPr sz="1000" spc="5" dirty="0">
                <a:solidFill>
                  <a:srgbClr val="131313"/>
                </a:solidFill>
                <a:latin typeface="Franklin Gothic Book"/>
                <a:cs typeface="Franklin Gothic Book"/>
              </a:rPr>
              <a:t> </a:t>
            </a:r>
            <a:r>
              <a:rPr sz="1000" spc="-50" dirty="0">
                <a:solidFill>
                  <a:srgbClr val="131313"/>
                </a:solidFill>
                <a:latin typeface="Franklin Gothic Book"/>
                <a:cs typeface="Franklin Gothic Book"/>
              </a:rPr>
              <a:t>.</a:t>
            </a:r>
            <a:endParaRPr sz="1000">
              <a:latin typeface="Franklin Gothic Book"/>
              <a:cs typeface="Franklin Gothic Book"/>
            </a:endParaRPr>
          </a:p>
          <a:p>
            <a:pPr>
              <a:lnSpc>
                <a:spcPct val="100000"/>
              </a:lnSpc>
              <a:spcBef>
                <a:spcPts val="50"/>
              </a:spcBef>
              <a:buFont typeface="Arial"/>
              <a:buChar char="•"/>
            </a:pPr>
            <a:endParaRPr sz="1000">
              <a:latin typeface="Franklin Gothic Book"/>
              <a:cs typeface="Franklin Gothic Book"/>
            </a:endParaRPr>
          </a:p>
          <a:p>
            <a:pPr marL="12700">
              <a:lnSpc>
                <a:spcPct val="100000"/>
              </a:lnSpc>
            </a:pPr>
            <a:r>
              <a:rPr sz="1400" spc="-10" dirty="0">
                <a:solidFill>
                  <a:srgbClr val="131313"/>
                </a:solidFill>
                <a:latin typeface="Franklin Gothic Book"/>
                <a:cs typeface="Franklin Gothic Book"/>
              </a:rPr>
              <a:t>EMERGENCY</a:t>
            </a:r>
            <a:r>
              <a:rPr sz="1400" spc="-55" dirty="0">
                <a:solidFill>
                  <a:srgbClr val="131313"/>
                </a:solidFill>
                <a:latin typeface="Franklin Gothic Book"/>
                <a:cs typeface="Franklin Gothic Book"/>
              </a:rPr>
              <a:t> </a:t>
            </a:r>
            <a:r>
              <a:rPr sz="1400" dirty="0">
                <a:solidFill>
                  <a:srgbClr val="131313"/>
                </a:solidFill>
                <a:latin typeface="Franklin Gothic Book"/>
                <a:cs typeface="Franklin Gothic Book"/>
              </a:rPr>
              <a:t>RESPONSE</a:t>
            </a:r>
            <a:r>
              <a:rPr sz="1400" spc="-30" dirty="0">
                <a:solidFill>
                  <a:srgbClr val="131313"/>
                </a:solidFill>
                <a:latin typeface="Franklin Gothic Book"/>
                <a:cs typeface="Franklin Gothic Book"/>
              </a:rPr>
              <a:t> </a:t>
            </a:r>
            <a:r>
              <a:rPr sz="1400" spc="-20" dirty="0">
                <a:solidFill>
                  <a:srgbClr val="131313"/>
                </a:solidFill>
                <a:latin typeface="Franklin Gothic Book"/>
                <a:cs typeface="Franklin Gothic Book"/>
              </a:rPr>
              <a:t>(ER)</a:t>
            </a:r>
            <a:endParaRPr sz="1400">
              <a:latin typeface="Franklin Gothic Book"/>
              <a:cs typeface="Franklin Gothic Book"/>
            </a:endParaRPr>
          </a:p>
          <a:p>
            <a:pPr marL="12700">
              <a:lnSpc>
                <a:spcPct val="100000"/>
              </a:lnSpc>
              <a:spcBef>
                <a:spcPts val="1220"/>
              </a:spcBef>
            </a:pPr>
            <a:r>
              <a:rPr sz="1000" dirty="0">
                <a:solidFill>
                  <a:srgbClr val="131313"/>
                </a:solidFill>
                <a:latin typeface="Franklin Gothic Book"/>
                <a:cs typeface="Franklin Gothic Book"/>
              </a:rPr>
              <a:t>On</a:t>
            </a:r>
            <a:r>
              <a:rPr sz="1000" spc="-20" dirty="0">
                <a:solidFill>
                  <a:srgbClr val="131313"/>
                </a:solidFill>
                <a:latin typeface="Franklin Gothic Book"/>
                <a:cs typeface="Franklin Gothic Book"/>
              </a:rPr>
              <a:t> </a:t>
            </a:r>
            <a:r>
              <a:rPr sz="1000" spc="-10" dirty="0">
                <a:solidFill>
                  <a:srgbClr val="131313"/>
                </a:solidFill>
                <a:latin typeface="Franklin Gothic Book"/>
                <a:cs typeface="Franklin Gothic Book"/>
              </a:rPr>
              <a:t>Site:</a:t>
            </a:r>
            <a:endParaRPr sz="1000">
              <a:latin typeface="Franklin Gothic Book"/>
              <a:cs typeface="Franklin Gothic Book"/>
            </a:endParaRPr>
          </a:p>
          <a:p>
            <a:pPr marL="184150" marR="5080" indent="-171450">
              <a:lnSpc>
                <a:spcPct val="100000"/>
              </a:lnSpc>
              <a:buFont typeface="Arial"/>
              <a:buChar char="•"/>
              <a:tabLst>
                <a:tab pos="184785" algn="l"/>
              </a:tabLst>
            </a:pPr>
            <a:r>
              <a:rPr sz="1000" dirty="0">
                <a:solidFill>
                  <a:srgbClr val="131313"/>
                </a:solidFill>
                <a:latin typeface="Franklin Gothic Book"/>
                <a:cs typeface="Franklin Gothic Book"/>
              </a:rPr>
              <a:t>The</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Site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‘Emergency</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Response’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(ER)</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will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communicated</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over</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all</a:t>
            </a:r>
            <a:r>
              <a:rPr sz="1000" spc="-25" dirty="0">
                <a:solidFill>
                  <a:srgbClr val="131313"/>
                </a:solidFill>
                <a:latin typeface="Franklin Gothic Book"/>
                <a:cs typeface="Franklin Gothic Book"/>
              </a:rPr>
              <a:t> </a:t>
            </a:r>
            <a:r>
              <a:rPr sz="1000" spc="-10" dirty="0">
                <a:solidFill>
                  <a:srgbClr val="131313"/>
                </a:solidFill>
                <a:latin typeface="Franklin Gothic Book"/>
                <a:cs typeface="Franklin Gothic Book"/>
              </a:rPr>
              <a:t>radio </a:t>
            </a:r>
            <a:r>
              <a:rPr sz="1000" dirty="0">
                <a:solidFill>
                  <a:srgbClr val="131313"/>
                </a:solidFill>
                <a:latin typeface="Franklin Gothic Book"/>
                <a:cs typeface="Franklin Gothic Book"/>
              </a:rPr>
              <a:t>frequencies</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directions</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given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on</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which</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protocols</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or</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procedures</a:t>
            </a:r>
            <a:r>
              <a:rPr sz="1000" spc="-20" dirty="0">
                <a:solidFill>
                  <a:srgbClr val="131313"/>
                </a:solidFill>
                <a:latin typeface="Franklin Gothic Book"/>
                <a:cs typeface="Franklin Gothic Book"/>
              </a:rPr>
              <a:t> </a:t>
            </a:r>
            <a:r>
              <a:rPr sz="1000" spc="-25" dirty="0">
                <a:solidFill>
                  <a:srgbClr val="131313"/>
                </a:solidFill>
                <a:latin typeface="Franklin Gothic Book"/>
                <a:cs typeface="Franklin Gothic Book"/>
              </a:rPr>
              <a:t>are</a:t>
            </a:r>
            <a:r>
              <a:rPr sz="1000" spc="500" dirty="0">
                <a:solidFill>
                  <a:srgbClr val="131313"/>
                </a:solidFill>
                <a:latin typeface="Franklin Gothic Book"/>
                <a:cs typeface="Franklin Gothic Book"/>
              </a:rPr>
              <a:t> </a:t>
            </a:r>
            <a:r>
              <a:rPr sz="1000" dirty="0">
                <a:solidFill>
                  <a:srgbClr val="131313"/>
                </a:solidFill>
                <a:latin typeface="Franklin Gothic Book"/>
                <a:cs typeface="Franklin Gothic Book"/>
              </a:rPr>
              <a:t>to be </a:t>
            </a:r>
            <a:r>
              <a:rPr sz="1000" spc="-10" dirty="0">
                <a:solidFill>
                  <a:srgbClr val="131313"/>
                </a:solidFill>
                <a:latin typeface="Franklin Gothic Book"/>
                <a:cs typeface="Franklin Gothic Book"/>
              </a:rPr>
              <a:t>initiated.</a:t>
            </a:r>
            <a:endParaRPr sz="1000">
              <a:latin typeface="Franklin Gothic Book"/>
              <a:cs typeface="Franklin Gothic Book"/>
            </a:endParaRPr>
          </a:p>
          <a:p>
            <a:pPr marL="184150" marR="623570" indent="-171450">
              <a:lnSpc>
                <a:spcPct val="100000"/>
              </a:lnSpc>
              <a:buFont typeface="Arial"/>
              <a:buChar char="•"/>
              <a:tabLst>
                <a:tab pos="184785" algn="l"/>
              </a:tabLst>
            </a:pPr>
            <a:r>
              <a:rPr sz="1000" dirty="0">
                <a:solidFill>
                  <a:srgbClr val="131313"/>
                </a:solidFill>
                <a:latin typeface="Franklin Gothic Book"/>
                <a:cs typeface="Franklin Gothic Book"/>
              </a:rPr>
              <a:t>There</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is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no</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radio</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‘Chatter’</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until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‘Stand</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Down’</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call</a:t>
            </a:r>
            <a:r>
              <a:rPr sz="1000" spc="-25" dirty="0">
                <a:solidFill>
                  <a:srgbClr val="131313"/>
                </a:solidFill>
                <a:latin typeface="Franklin Gothic Book"/>
                <a:cs typeface="Franklin Gothic Book"/>
              </a:rPr>
              <a:t> is </a:t>
            </a:r>
            <a:r>
              <a:rPr sz="1000" spc="-10" dirty="0">
                <a:solidFill>
                  <a:srgbClr val="131313"/>
                </a:solidFill>
                <a:latin typeface="Franklin Gothic Book"/>
                <a:cs typeface="Franklin Gothic Book"/>
              </a:rPr>
              <a:t>communicated</a:t>
            </a:r>
            <a:r>
              <a:rPr sz="1100" spc="-10" dirty="0">
                <a:solidFill>
                  <a:srgbClr val="131313"/>
                </a:solidFill>
                <a:latin typeface="Franklin Gothic Book"/>
                <a:cs typeface="Franklin Gothic Book"/>
              </a:rPr>
              <a:t>.</a:t>
            </a:r>
            <a:endParaRPr sz="1100">
              <a:latin typeface="Franklin Gothic Book"/>
              <a:cs typeface="Franklin Gothic Book"/>
            </a:endParaRPr>
          </a:p>
          <a:p>
            <a:pPr marL="12700">
              <a:lnSpc>
                <a:spcPts val="1315"/>
              </a:lnSpc>
            </a:pPr>
            <a:r>
              <a:rPr sz="1100" spc="-10" dirty="0">
                <a:solidFill>
                  <a:srgbClr val="131313"/>
                </a:solidFill>
                <a:latin typeface="Franklin Gothic Book"/>
                <a:cs typeface="Franklin Gothic Book"/>
              </a:rPr>
              <a:t>Off-site:</a:t>
            </a:r>
            <a:endParaRPr sz="1100">
              <a:latin typeface="Franklin Gothic Book"/>
              <a:cs typeface="Franklin Gothic Book"/>
            </a:endParaRPr>
          </a:p>
          <a:p>
            <a:pPr marL="183515" marR="283210" indent="-171450">
              <a:lnSpc>
                <a:spcPct val="100000"/>
              </a:lnSpc>
              <a:buFont typeface="Arial"/>
              <a:buChar char="•"/>
              <a:tabLst>
                <a:tab pos="184150" algn="l"/>
              </a:tabLst>
            </a:pPr>
            <a:r>
              <a:rPr sz="1100" dirty="0">
                <a:solidFill>
                  <a:srgbClr val="131313"/>
                </a:solidFill>
                <a:latin typeface="Franklin Gothic Book"/>
                <a:cs typeface="Franklin Gothic Book"/>
              </a:rPr>
              <a:t>Drivers</a:t>
            </a:r>
            <a:r>
              <a:rPr sz="1100" spc="-20" dirty="0">
                <a:solidFill>
                  <a:srgbClr val="131313"/>
                </a:solidFill>
                <a:latin typeface="Franklin Gothic Book"/>
                <a:cs typeface="Franklin Gothic Book"/>
              </a:rPr>
              <a:t> </a:t>
            </a:r>
            <a:r>
              <a:rPr sz="1100" dirty="0">
                <a:solidFill>
                  <a:srgbClr val="131313"/>
                </a:solidFill>
                <a:latin typeface="Franklin Gothic Book"/>
                <a:cs typeface="Franklin Gothic Book"/>
              </a:rPr>
              <a:t>are</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to</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follow</a:t>
            </a:r>
            <a:r>
              <a:rPr sz="1100" spc="-50" dirty="0">
                <a:solidFill>
                  <a:srgbClr val="131313"/>
                </a:solidFill>
                <a:latin typeface="Franklin Gothic Book"/>
                <a:cs typeface="Franklin Gothic Book"/>
              </a:rPr>
              <a:t> </a:t>
            </a:r>
            <a:r>
              <a:rPr sz="1100" dirty="0">
                <a:solidFill>
                  <a:srgbClr val="131313"/>
                </a:solidFill>
                <a:latin typeface="Franklin Gothic Book"/>
                <a:cs typeface="Franklin Gothic Book"/>
              </a:rPr>
              <a:t>their</a:t>
            </a:r>
            <a:r>
              <a:rPr sz="1100" spc="-30" dirty="0">
                <a:solidFill>
                  <a:srgbClr val="131313"/>
                </a:solidFill>
                <a:latin typeface="Franklin Gothic Book"/>
                <a:cs typeface="Franklin Gothic Book"/>
              </a:rPr>
              <a:t> </a:t>
            </a:r>
            <a:r>
              <a:rPr sz="1100" dirty="0">
                <a:solidFill>
                  <a:srgbClr val="131313"/>
                </a:solidFill>
                <a:latin typeface="Franklin Gothic Book"/>
                <a:cs typeface="Franklin Gothic Book"/>
              </a:rPr>
              <a:t>Company’s</a:t>
            </a:r>
            <a:r>
              <a:rPr sz="1100" spc="-15" dirty="0">
                <a:solidFill>
                  <a:srgbClr val="131313"/>
                </a:solidFill>
                <a:latin typeface="Franklin Gothic Book"/>
                <a:cs typeface="Franklin Gothic Book"/>
              </a:rPr>
              <a:t> </a:t>
            </a:r>
            <a:r>
              <a:rPr sz="1100" dirty="0">
                <a:solidFill>
                  <a:srgbClr val="131313"/>
                </a:solidFill>
                <a:latin typeface="Franklin Gothic Book"/>
                <a:cs typeface="Franklin Gothic Book"/>
              </a:rPr>
              <a:t>‘Winter</a:t>
            </a:r>
            <a:r>
              <a:rPr sz="1100" spc="-35" dirty="0">
                <a:solidFill>
                  <a:srgbClr val="131313"/>
                </a:solidFill>
                <a:latin typeface="Franklin Gothic Book"/>
                <a:cs typeface="Franklin Gothic Book"/>
              </a:rPr>
              <a:t> </a:t>
            </a:r>
            <a:r>
              <a:rPr sz="1100" dirty="0">
                <a:solidFill>
                  <a:srgbClr val="131313"/>
                </a:solidFill>
                <a:latin typeface="Franklin Gothic Book"/>
                <a:cs typeface="Franklin Gothic Book"/>
              </a:rPr>
              <a:t>Road</a:t>
            </a:r>
            <a:r>
              <a:rPr sz="1100" spc="-35" dirty="0">
                <a:solidFill>
                  <a:srgbClr val="131313"/>
                </a:solidFill>
                <a:latin typeface="Franklin Gothic Book"/>
                <a:cs typeface="Franklin Gothic Book"/>
              </a:rPr>
              <a:t> </a:t>
            </a:r>
            <a:r>
              <a:rPr sz="1100" spc="-10" dirty="0">
                <a:solidFill>
                  <a:srgbClr val="131313"/>
                </a:solidFill>
                <a:latin typeface="Franklin Gothic Book"/>
                <a:cs typeface="Franklin Gothic Book"/>
              </a:rPr>
              <a:t>Response Plan’</a:t>
            </a:r>
            <a:endParaRPr sz="1100">
              <a:latin typeface="Franklin Gothic Book"/>
              <a:cs typeface="Franklin Gothic Book"/>
            </a:endParaRPr>
          </a:p>
        </p:txBody>
      </p:sp>
      <p:pic>
        <p:nvPicPr>
          <p:cNvPr id="9" name="object 9"/>
          <p:cNvPicPr/>
          <p:nvPr/>
        </p:nvPicPr>
        <p:blipFill>
          <a:blip r:embed="rId3" cstate="print"/>
          <a:stretch>
            <a:fillRect/>
          </a:stretch>
        </p:blipFill>
        <p:spPr>
          <a:xfrm>
            <a:off x="5022341" y="864108"/>
            <a:ext cx="3458717" cy="1639061"/>
          </a:xfrm>
          <a:prstGeom prst="rect">
            <a:avLst/>
          </a:prstGeom>
        </p:spPr>
      </p:pic>
      <p:pic>
        <p:nvPicPr>
          <p:cNvPr id="10" name="object 10"/>
          <p:cNvPicPr/>
          <p:nvPr/>
        </p:nvPicPr>
        <p:blipFill>
          <a:blip r:embed="rId4" cstate="print"/>
          <a:stretch>
            <a:fillRect/>
          </a:stretch>
        </p:blipFill>
        <p:spPr>
          <a:xfrm>
            <a:off x="5022342" y="2571750"/>
            <a:ext cx="3458717" cy="1131569"/>
          </a:xfrm>
          <a:prstGeom prst="rect">
            <a:avLst/>
          </a:prstGeom>
        </p:spPr>
      </p:pic>
      <p:pic>
        <p:nvPicPr>
          <p:cNvPr id="11" name="object 11"/>
          <p:cNvPicPr/>
          <p:nvPr/>
        </p:nvPicPr>
        <p:blipFill>
          <a:blip r:embed="rId5" cstate="print"/>
          <a:stretch>
            <a:fillRect/>
          </a:stretch>
        </p:blipFill>
        <p:spPr>
          <a:xfrm>
            <a:off x="5022341" y="3771900"/>
            <a:ext cx="1641347" cy="1139189"/>
          </a:xfrm>
          <a:prstGeom prst="rect">
            <a:avLst/>
          </a:prstGeom>
        </p:spPr>
      </p:pic>
      <p:pic>
        <p:nvPicPr>
          <p:cNvPr id="12" name="object 12"/>
          <p:cNvPicPr/>
          <p:nvPr/>
        </p:nvPicPr>
        <p:blipFill>
          <a:blip r:embed="rId6" cstate="print"/>
          <a:stretch>
            <a:fillRect/>
          </a:stretch>
        </p:blipFill>
        <p:spPr>
          <a:xfrm>
            <a:off x="6792468" y="3771900"/>
            <a:ext cx="1688591" cy="1139189"/>
          </a:xfrm>
          <a:prstGeom prst="rect">
            <a:avLst/>
          </a:prstGeom>
        </p:spPr>
      </p:pic>
      <p:sp>
        <p:nvSpPr>
          <p:cNvPr id="13" name="object 1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r>
              <a:rPr spc="-25" dirty="0"/>
              <a:t>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2" cstate="print"/>
            <a:stretch>
              <a:fillRect/>
            </a:stretch>
          </p:blipFill>
          <p:spPr>
            <a:xfrm>
              <a:off x="8300465" y="261366"/>
              <a:ext cx="422147" cy="421373"/>
            </a:xfrm>
            <a:prstGeom prst="rect">
              <a:avLst/>
            </a:prstGeom>
          </p:spPr>
        </p:pic>
      </p:grpSp>
      <p:sp>
        <p:nvSpPr>
          <p:cNvPr id="6" name="object 6"/>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30" dirty="0"/>
              <a:t> </a:t>
            </a:r>
            <a:r>
              <a:rPr dirty="0"/>
              <a:t>KUÉ</a:t>
            </a:r>
            <a:r>
              <a:rPr spc="-15" dirty="0"/>
              <a:t> </a:t>
            </a:r>
            <a:r>
              <a:rPr dirty="0"/>
              <a:t>MINE</a:t>
            </a:r>
            <a:r>
              <a:rPr spc="-10" dirty="0"/>
              <a:t> </a:t>
            </a:r>
            <a:r>
              <a:rPr dirty="0"/>
              <a:t>SITE</a:t>
            </a:r>
            <a:r>
              <a:rPr spc="-20" dirty="0"/>
              <a:t> </a:t>
            </a:r>
            <a:r>
              <a:rPr dirty="0"/>
              <a:t>–</a:t>
            </a:r>
            <a:r>
              <a:rPr spc="5" dirty="0"/>
              <a:t> </a:t>
            </a:r>
            <a:r>
              <a:rPr dirty="0"/>
              <a:t>WASTE</a:t>
            </a:r>
            <a:r>
              <a:rPr spc="-20" dirty="0"/>
              <a:t> </a:t>
            </a:r>
            <a:r>
              <a:rPr spc="-10" dirty="0"/>
              <a:t>MANAGEMENT</a:t>
            </a:r>
          </a:p>
        </p:txBody>
      </p:sp>
      <p:sp>
        <p:nvSpPr>
          <p:cNvPr id="7" name="object 7"/>
          <p:cNvSpPr/>
          <p:nvPr/>
        </p:nvSpPr>
        <p:spPr>
          <a:xfrm>
            <a:off x="432054" y="1004322"/>
            <a:ext cx="3540760" cy="3796665"/>
          </a:xfrm>
          <a:custGeom>
            <a:avLst/>
            <a:gdLst/>
            <a:ahLst/>
            <a:cxnLst/>
            <a:rect l="l" t="t" r="r" b="b"/>
            <a:pathLst>
              <a:path w="3540760" h="3796665">
                <a:moveTo>
                  <a:pt x="0" y="162598"/>
                </a:moveTo>
                <a:lnTo>
                  <a:pt x="5808" y="119372"/>
                </a:lnTo>
                <a:lnTo>
                  <a:pt x="22199" y="80531"/>
                </a:lnTo>
                <a:lnTo>
                  <a:pt x="47623" y="47623"/>
                </a:lnTo>
                <a:lnTo>
                  <a:pt x="80531" y="22199"/>
                </a:lnTo>
                <a:lnTo>
                  <a:pt x="119372" y="5808"/>
                </a:lnTo>
                <a:lnTo>
                  <a:pt x="162598" y="0"/>
                </a:lnTo>
                <a:lnTo>
                  <a:pt x="3377641" y="0"/>
                </a:lnTo>
                <a:lnTo>
                  <a:pt x="3420872" y="5808"/>
                </a:lnTo>
                <a:lnTo>
                  <a:pt x="3459717" y="22199"/>
                </a:lnTo>
                <a:lnTo>
                  <a:pt x="3492627" y="47623"/>
                </a:lnTo>
                <a:lnTo>
                  <a:pt x="3518052" y="80531"/>
                </a:lnTo>
                <a:lnTo>
                  <a:pt x="3534443" y="119372"/>
                </a:lnTo>
                <a:lnTo>
                  <a:pt x="3540252" y="162598"/>
                </a:lnTo>
                <a:lnTo>
                  <a:pt x="3540252" y="3633673"/>
                </a:lnTo>
                <a:lnTo>
                  <a:pt x="3534443" y="3676899"/>
                </a:lnTo>
                <a:lnTo>
                  <a:pt x="3518052" y="3715743"/>
                </a:lnTo>
                <a:lnTo>
                  <a:pt x="3492627" y="3748654"/>
                </a:lnTo>
                <a:lnTo>
                  <a:pt x="3459717" y="3774081"/>
                </a:lnTo>
                <a:lnTo>
                  <a:pt x="3420871" y="3790474"/>
                </a:lnTo>
                <a:lnTo>
                  <a:pt x="3377641" y="3796284"/>
                </a:lnTo>
                <a:lnTo>
                  <a:pt x="162598" y="3796284"/>
                </a:lnTo>
                <a:lnTo>
                  <a:pt x="119372" y="3790474"/>
                </a:lnTo>
                <a:lnTo>
                  <a:pt x="80531" y="3774081"/>
                </a:lnTo>
                <a:lnTo>
                  <a:pt x="47623" y="3748654"/>
                </a:lnTo>
                <a:lnTo>
                  <a:pt x="22199" y="3715743"/>
                </a:lnTo>
                <a:lnTo>
                  <a:pt x="5808" y="3676899"/>
                </a:lnTo>
                <a:lnTo>
                  <a:pt x="0" y="3633673"/>
                </a:lnTo>
                <a:lnTo>
                  <a:pt x="0" y="162598"/>
                </a:lnTo>
                <a:close/>
              </a:path>
            </a:pathLst>
          </a:custGeom>
          <a:ln w="10795">
            <a:solidFill>
              <a:srgbClr val="131313"/>
            </a:solidFill>
          </a:ln>
        </p:spPr>
        <p:txBody>
          <a:bodyPr wrap="square" lIns="0" tIns="0" rIns="0" bIns="0" rtlCol="0"/>
          <a:lstStyle/>
          <a:p>
            <a:endParaRPr/>
          </a:p>
        </p:txBody>
      </p:sp>
      <p:sp>
        <p:nvSpPr>
          <p:cNvPr id="8" name="object 8"/>
          <p:cNvSpPr txBox="1"/>
          <p:nvPr/>
        </p:nvSpPr>
        <p:spPr>
          <a:xfrm>
            <a:off x="558366" y="1079505"/>
            <a:ext cx="3253104" cy="3623945"/>
          </a:xfrm>
          <a:prstGeom prst="rect">
            <a:avLst/>
          </a:prstGeom>
        </p:spPr>
        <p:txBody>
          <a:bodyPr vert="horz" wrap="square" lIns="0" tIns="12065" rIns="0" bIns="0" rtlCol="0">
            <a:spAutoFit/>
          </a:bodyPr>
          <a:lstStyle/>
          <a:p>
            <a:pPr marL="12700">
              <a:lnSpc>
                <a:spcPct val="100000"/>
              </a:lnSpc>
              <a:spcBef>
                <a:spcPts val="95"/>
              </a:spcBef>
            </a:pPr>
            <a:r>
              <a:rPr sz="1400" spc="-10" dirty="0">
                <a:solidFill>
                  <a:srgbClr val="131313"/>
                </a:solidFill>
                <a:latin typeface="Franklin Gothic Book"/>
                <a:cs typeface="Franklin Gothic Book"/>
              </a:rPr>
              <a:t>DOMESTIC</a:t>
            </a:r>
            <a:r>
              <a:rPr sz="1400" spc="-25" dirty="0">
                <a:solidFill>
                  <a:srgbClr val="131313"/>
                </a:solidFill>
                <a:latin typeface="Franklin Gothic Book"/>
                <a:cs typeface="Franklin Gothic Book"/>
              </a:rPr>
              <a:t> </a:t>
            </a:r>
            <a:r>
              <a:rPr sz="1400" spc="-20" dirty="0">
                <a:solidFill>
                  <a:srgbClr val="131313"/>
                </a:solidFill>
                <a:latin typeface="Franklin Gothic Book"/>
                <a:cs typeface="Franklin Gothic Book"/>
              </a:rPr>
              <a:t>WASTE</a:t>
            </a:r>
            <a:endParaRPr sz="1400">
              <a:latin typeface="Franklin Gothic Book"/>
              <a:cs typeface="Franklin Gothic Book"/>
            </a:endParaRPr>
          </a:p>
          <a:p>
            <a:pPr marL="183515" indent="-171450">
              <a:lnSpc>
                <a:spcPct val="100000"/>
              </a:lnSpc>
              <a:spcBef>
                <a:spcPts val="1215"/>
              </a:spcBef>
              <a:buFont typeface="Arial"/>
              <a:buChar char="•"/>
              <a:tabLst>
                <a:tab pos="184150" algn="l"/>
              </a:tabLst>
            </a:pPr>
            <a:r>
              <a:rPr sz="1000" dirty="0">
                <a:solidFill>
                  <a:srgbClr val="131313"/>
                </a:solidFill>
                <a:latin typeface="Franklin Gothic Book"/>
                <a:cs typeface="Franklin Gothic Book"/>
              </a:rPr>
              <a:t>Do not</a:t>
            </a:r>
            <a:r>
              <a:rPr sz="1000" spc="-10" dirty="0">
                <a:solidFill>
                  <a:srgbClr val="131313"/>
                </a:solidFill>
                <a:latin typeface="Franklin Gothic Book"/>
                <a:cs typeface="Franklin Gothic Book"/>
              </a:rPr>
              <a:t> litter</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3515" indent="-171450">
              <a:lnSpc>
                <a:spcPct val="100000"/>
              </a:lnSpc>
              <a:buFont typeface="Arial"/>
              <a:buChar char="•"/>
              <a:tabLst>
                <a:tab pos="184150" algn="l"/>
              </a:tabLst>
            </a:pPr>
            <a:r>
              <a:rPr sz="1000" dirty="0">
                <a:solidFill>
                  <a:srgbClr val="131313"/>
                </a:solidFill>
                <a:latin typeface="Franklin Gothic Book"/>
                <a:cs typeface="Franklin Gothic Book"/>
              </a:rPr>
              <a:t>Food</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waste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must</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remain</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inside</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vehicles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or</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buildings</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3515" indent="-171450">
              <a:lnSpc>
                <a:spcPct val="100000"/>
              </a:lnSpc>
              <a:buFont typeface="Arial"/>
              <a:buChar char="•"/>
              <a:tabLst>
                <a:tab pos="184150" algn="l"/>
              </a:tabLst>
            </a:pPr>
            <a:r>
              <a:rPr sz="1000" dirty="0">
                <a:solidFill>
                  <a:srgbClr val="131313"/>
                </a:solidFill>
                <a:latin typeface="Franklin Gothic Book"/>
                <a:cs typeface="Franklin Gothic Book"/>
              </a:rPr>
              <a:t>Do</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not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place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any</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light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materials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or</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food</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in</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truck</a:t>
            </a:r>
            <a:r>
              <a:rPr sz="1000" spc="-20" dirty="0">
                <a:solidFill>
                  <a:srgbClr val="131313"/>
                </a:solidFill>
                <a:latin typeface="Franklin Gothic Book"/>
                <a:cs typeface="Franklin Gothic Book"/>
              </a:rPr>
              <a:t> </a:t>
            </a:r>
            <a:r>
              <a:rPr sz="1000" spc="-10" dirty="0">
                <a:solidFill>
                  <a:srgbClr val="131313"/>
                </a:solidFill>
                <a:latin typeface="Franklin Gothic Book"/>
                <a:cs typeface="Franklin Gothic Book"/>
              </a:rPr>
              <a:t>boxes</a:t>
            </a:r>
            <a:endParaRPr sz="1000">
              <a:latin typeface="Franklin Gothic Book"/>
              <a:cs typeface="Franklin Gothic Book"/>
            </a:endParaRPr>
          </a:p>
          <a:p>
            <a:pPr>
              <a:lnSpc>
                <a:spcPct val="100000"/>
              </a:lnSpc>
              <a:spcBef>
                <a:spcPts val="50"/>
              </a:spcBef>
              <a:buClr>
                <a:srgbClr val="131313"/>
              </a:buClr>
              <a:buFont typeface="Arial"/>
              <a:buChar char="•"/>
            </a:pPr>
            <a:endParaRPr sz="1000">
              <a:latin typeface="Franklin Gothic Book"/>
              <a:cs typeface="Franklin Gothic Book"/>
            </a:endParaRPr>
          </a:p>
          <a:p>
            <a:pPr marL="12700">
              <a:lnSpc>
                <a:spcPct val="100000"/>
              </a:lnSpc>
            </a:pPr>
            <a:r>
              <a:rPr sz="1400" dirty="0">
                <a:solidFill>
                  <a:srgbClr val="131313"/>
                </a:solidFill>
                <a:latin typeface="Franklin Gothic Book"/>
                <a:cs typeface="Franklin Gothic Book"/>
              </a:rPr>
              <a:t>HAZARDOUS</a:t>
            </a:r>
            <a:r>
              <a:rPr sz="1400" spc="-75" dirty="0">
                <a:solidFill>
                  <a:srgbClr val="131313"/>
                </a:solidFill>
                <a:latin typeface="Franklin Gothic Book"/>
                <a:cs typeface="Franklin Gothic Book"/>
              </a:rPr>
              <a:t> </a:t>
            </a:r>
            <a:r>
              <a:rPr sz="1400" spc="-20" dirty="0">
                <a:solidFill>
                  <a:srgbClr val="131313"/>
                </a:solidFill>
                <a:latin typeface="Franklin Gothic Book"/>
                <a:cs typeface="Franklin Gothic Book"/>
              </a:rPr>
              <a:t>WASTE</a:t>
            </a:r>
            <a:endParaRPr sz="1400">
              <a:latin typeface="Franklin Gothic Book"/>
              <a:cs typeface="Franklin Gothic Book"/>
            </a:endParaRPr>
          </a:p>
          <a:p>
            <a:pPr marL="184150" marR="5080" indent="-172085">
              <a:lnSpc>
                <a:spcPct val="100000"/>
              </a:lnSpc>
              <a:spcBef>
                <a:spcPts val="1220"/>
              </a:spcBef>
              <a:buFont typeface="Arial"/>
              <a:buChar char="•"/>
              <a:tabLst>
                <a:tab pos="184150" algn="l"/>
              </a:tabLst>
            </a:pPr>
            <a:r>
              <a:rPr sz="1000" dirty="0">
                <a:solidFill>
                  <a:srgbClr val="131313"/>
                </a:solidFill>
                <a:latin typeface="Franklin Gothic Book"/>
                <a:cs typeface="Franklin Gothic Book"/>
              </a:rPr>
              <a:t>Oily</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rags,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soiled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drip</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trays,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gylcol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or</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any</a:t>
            </a:r>
            <a:r>
              <a:rPr sz="1000" spc="-25" dirty="0">
                <a:solidFill>
                  <a:srgbClr val="131313"/>
                </a:solidFill>
                <a:latin typeface="Franklin Gothic Book"/>
                <a:cs typeface="Franklin Gothic Book"/>
              </a:rPr>
              <a:t> </a:t>
            </a:r>
            <a:r>
              <a:rPr sz="1000" spc="-20" dirty="0">
                <a:solidFill>
                  <a:srgbClr val="131313"/>
                </a:solidFill>
                <a:latin typeface="Franklin Gothic Book"/>
                <a:cs typeface="Franklin Gothic Book"/>
              </a:rPr>
              <a:t>other</a:t>
            </a:r>
            <a:r>
              <a:rPr sz="1000" spc="500" dirty="0">
                <a:solidFill>
                  <a:srgbClr val="131313"/>
                </a:solidFill>
                <a:latin typeface="Franklin Gothic Book"/>
                <a:cs typeface="Franklin Gothic Book"/>
              </a:rPr>
              <a:t> </a:t>
            </a:r>
            <a:r>
              <a:rPr sz="1000" dirty="0">
                <a:solidFill>
                  <a:srgbClr val="131313"/>
                </a:solidFill>
                <a:latin typeface="Franklin Gothic Book"/>
                <a:cs typeface="Franklin Gothic Book"/>
              </a:rPr>
              <a:t>hydrocarbon</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waste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must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segregated</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from</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other</a:t>
            </a:r>
            <a:r>
              <a:rPr sz="1000" spc="-5" dirty="0">
                <a:solidFill>
                  <a:srgbClr val="131313"/>
                </a:solidFill>
                <a:latin typeface="Franklin Gothic Book"/>
                <a:cs typeface="Franklin Gothic Book"/>
              </a:rPr>
              <a:t> </a:t>
            </a:r>
            <a:r>
              <a:rPr sz="1000" spc="-20" dirty="0">
                <a:solidFill>
                  <a:srgbClr val="131313"/>
                </a:solidFill>
                <a:latin typeface="Franklin Gothic Book"/>
                <a:cs typeface="Franklin Gothic Book"/>
              </a:rPr>
              <a:t>waste</a:t>
            </a:r>
            <a:endParaRPr sz="1000">
              <a:latin typeface="Franklin Gothic Book"/>
              <a:cs typeface="Franklin Gothic Book"/>
            </a:endParaRPr>
          </a:p>
          <a:p>
            <a:pPr>
              <a:lnSpc>
                <a:spcPct val="100000"/>
              </a:lnSpc>
              <a:spcBef>
                <a:spcPts val="5"/>
              </a:spcBef>
              <a:buClr>
                <a:srgbClr val="131313"/>
              </a:buClr>
              <a:buFont typeface="Arial"/>
              <a:buChar char="•"/>
            </a:pPr>
            <a:endParaRPr sz="1050">
              <a:latin typeface="Franklin Gothic Book"/>
              <a:cs typeface="Franklin Gothic Book"/>
            </a:endParaRPr>
          </a:p>
          <a:p>
            <a:pPr marL="184150" marR="249554" indent="-171450">
              <a:lnSpc>
                <a:spcPct val="100000"/>
              </a:lnSpc>
              <a:buFont typeface="Arial"/>
              <a:buChar char="•"/>
              <a:tabLst>
                <a:tab pos="184785" algn="l"/>
              </a:tabLst>
            </a:pPr>
            <a:r>
              <a:rPr sz="1000" dirty="0">
                <a:solidFill>
                  <a:srgbClr val="131313"/>
                </a:solidFill>
                <a:latin typeface="Franklin Gothic Book"/>
                <a:cs typeface="Franklin Gothic Book"/>
              </a:rPr>
              <a:t>Bring</a:t>
            </a:r>
            <a:r>
              <a:rPr sz="1000" spc="-45" dirty="0">
                <a:solidFill>
                  <a:srgbClr val="131313"/>
                </a:solidFill>
                <a:latin typeface="Franklin Gothic Book"/>
                <a:cs typeface="Franklin Gothic Book"/>
              </a:rPr>
              <a:t> </a:t>
            </a:r>
            <a:r>
              <a:rPr sz="1000" dirty="0">
                <a:solidFill>
                  <a:srgbClr val="131313"/>
                </a:solidFill>
                <a:latin typeface="Franklin Gothic Book"/>
                <a:cs typeface="Franklin Gothic Book"/>
              </a:rPr>
              <a:t>hydrocarbon</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waste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‘Dispatch</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Office’</a:t>
            </a:r>
            <a:r>
              <a:rPr sz="1000" spc="-25" dirty="0">
                <a:solidFill>
                  <a:srgbClr val="131313"/>
                </a:solidFill>
                <a:latin typeface="Franklin Gothic Book"/>
                <a:cs typeface="Franklin Gothic Book"/>
              </a:rPr>
              <a:t> and </a:t>
            </a:r>
            <a:r>
              <a:rPr sz="1000" dirty="0">
                <a:solidFill>
                  <a:srgbClr val="131313"/>
                </a:solidFill>
                <a:latin typeface="Franklin Gothic Book"/>
                <a:cs typeface="Franklin Gothic Book"/>
              </a:rPr>
              <a:t>deposit</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in</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‘Hydrocarbon</a:t>
            </a:r>
            <a:r>
              <a:rPr sz="1000" spc="-45" dirty="0">
                <a:solidFill>
                  <a:srgbClr val="131313"/>
                </a:solidFill>
                <a:latin typeface="Franklin Gothic Book"/>
                <a:cs typeface="Franklin Gothic Book"/>
              </a:rPr>
              <a:t> </a:t>
            </a:r>
            <a:r>
              <a:rPr sz="1000" dirty="0">
                <a:solidFill>
                  <a:srgbClr val="131313"/>
                </a:solidFill>
                <a:latin typeface="Franklin Gothic Book"/>
                <a:cs typeface="Franklin Gothic Book"/>
              </a:rPr>
              <a:t>Waste</a:t>
            </a:r>
            <a:r>
              <a:rPr sz="1000" spc="-15" dirty="0">
                <a:solidFill>
                  <a:srgbClr val="131313"/>
                </a:solidFill>
                <a:latin typeface="Franklin Gothic Book"/>
                <a:cs typeface="Franklin Gothic Book"/>
              </a:rPr>
              <a:t> </a:t>
            </a:r>
            <a:r>
              <a:rPr sz="1000" spc="-20" dirty="0">
                <a:solidFill>
                  <a:srgbClr val="131313"/>
                </a:solidFill>
                <a:latin typeface="Franklin Gothic Book"/>
                <a:cs typeface="Franklin Gothic Book"/>
              </a:rPr>
              <a:t>Drum’</a:t>
            </a:r>
            <a:endParaRPr sz="1000">
              <a:latin typeface="Franklin Gothic Book"/>
              <a:cs typeface="Franklin Gothic Book"/>
            </a:endParaRPr>
          </a:p>
          <a:p>
            <a:pPr>
              <a:lnSpc>
                <a:spcPct val="100000"/>
              </a:lnSpc>
              <a:spcBef>
                <a:spcPts val="20"/>
              </a:spcBef>
              <a:buClr>
                <a:srgbClr val="131313"/>
              </a:buClr>
              <a:buFont typeface="Arial"/>
              <a:buChar char="•"/>
            </a:pPr>
            <a:endParaRPr sz="1450">
              <a:latin typeface="Franklin Gothic Book"/>
              <a:cs typeface="Franklin Gothic Book"/>
            </a:endParaRPr>
          </a:p>
          <a:p>
            <a:pPr marL="12700">
              <a:lnSpc>
                <a:spcPct val="100000"/>
              </a:lnSpc>
            </a:pPr>
            <a:r>
              <a:rPr sz="1400" spc="-10" dirty="0">
                <a:solidFill>
                  <a:srgbClr val="131313"/>
                </a:solidFill>
                <a:latin typeface="Franklin Gothic Book"/>
                <a:cs typeface="Franklin Gothic Book"/>
              </a:rPr>
              <a:t>WASTE</a:t>
            </a:r>
            <a:r>
              <a:rPr sz="1400" spc="-25" dirty="0">
                <a:solidFill>
                  <a:srgbClr val="131313"/>
                </a:solidFill>
                <a:latin typeface="Franklin Gothic Book"/>
                <a:cs typeface="Franklin Gothic Book"/>
              </a:rPr>
              <a:t> </a:t>
            </a:r>
            <a:r>
              <a:rPr sz="1400" spc="-20" dirty="0">
                <a:solidFill>
                  <a:srgbClr val="131313"/>
                </a:solidFill>
                <a:latin typeface="Franklin Gothic Book"/>
                <a:cs typeface="Franklin Gothic Book"/>
              </a:rPr>
              <a:t>RECEPTACLES</a:t>
            </a:r>
            <a:r>
              <a:rPr sz="1400" spc="-25" dirty="0">
                <a:solidFill>
                  <a:srgbClr val="131313"/>
                </a:solidFill>
                <a:latin typeface="Franklin Gothic Book"/>
                <a:cs typeface="Franklin Gothic Book"/>
              </a:rPr>
              <a:t> </a:t>
            </a:r>
            <a:r>
              <a:rPr sz="1400" dirty="0">
                <a:solidFill>
                  <a:srgbClr val="131313"/>
                </a:solidFill>
                <a:latin typeface="Franklin Gothic Book"/>
                <a:cs typeface="Franklin Gothic Book"/>
              </a:rPr>
              <a:t>are</a:t>
            </a:r>
            <a:r>
              <a:rPr sz="1400" spc="-35" dirty="0">
                <a:solidFill>
                  <a:srgbClr val="131313"/>
                </a:solidFill>
                <a:latin typeface="Franklin Gothic Book"/>
                <a:cs typeface="Franklin Gothic Book"/>
              </a:rPr>
              <a:t> </a:t>
            </a:r>
            <a:r>
              <a:rPr sz="1400" spc="-25" dirty="0">
                <a:solidFill>
                  <a:srgbClr val="131313"/>
                </a:solidFill>
                <a:latin typeface="Franklin Gothic Book"/>
                <a:cs typeface="Franklin Gothic Book"/>
              </a:rPr>
              <a:t>LOCATED</a:t>
            </a:r>
            <a:r>
              <a:rPr sz="1400" spc="-35" dirty="0">
                <a:solidFill>
                  <a:srgbClr val="131313"/>
                </a:solidFill>
                <a:latin typeface="Franklin Gothic Book"/>
                <a:cs typeface="Franklin Gothic Book"/>
              </a:rPr>
              <a:t> </a:t>
            </a:r>
            <a:r>
              <a:rPr sz="1400" spc="-25" dirty="0">
                <a:solidFill>
                  <a:srgbClr val="131313"/>
                </a:solidFill>
                <a:latin typeface="Franklin Gothic Book"/>
                <a:cs typeface="Franklin Gothic Book"/>
              </a:rPr>
              <a:t>at:</a:t>
            </a:r>
            <a:endParaRPr sz="1400">
              <a:latin typeface="Franklin Gothic Book"/>
              <a:cs typeface="Franklin Gothic Book"/>
            </a:endParaRPr>
          </a:p>
          <a:p>
            <a:pPr marL="183515" indent="-171450">
              <a:lnSpc>
                <a:spcPct val="100000"/>
              </a:lnSpc>
              <a:spcBef>
                <a:spcPts val="1220"/>
              </a:spcBef>
              <a:buFont typeface="Arial"/>
              <a:buChar char="•"/>
              <a:tabLst>
                <a:tab pos="184150" algn="l"/>
              </a:tabLst>
            </a:pPr>
            <a:r>
              <a:rPr sz="1000" dirty="0">
                <a:solidFill>
                  <a:srgbClr val="131313"/>
                </a:solidFill>
                <a:latin typeface="Franklin Gothic Book"/>
                <a:cs typeface="Franklin Gothic Book"/>
              </a:rPr>
              <a:t>Drivers’</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‘Facilities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&amp;</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Rest</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Area’</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Gahcho</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Kué</a:t>
            </a:r>
            <a:r>
              <a:rPr sz="1000" spc="-20" dirty="0">
                <a:solidFill>
                  <a:srgbClr val="131313"/>
                </a:solidFill>
                <a:latin typeface="Franklin Gothic Book"/>
                <a:cs typeface="Franklin Gothic Book"/>
              </a:rPr>
              <a:t> Site</a:t>
            </a:r>
            <a:endParaRPr sz="1000">
              <a:latin typeface="Franklin Gothic Book"/>
              <a:cs typeface="Franklin Gothic Book"/>
            </a:endParaRPr>
          </a:p>
          <a:p>
            <a:pPr>
              <a:lnSpc>
                <a:spcPct val="100000"/>
              </a:lnSpc>
              <a:spcBef>
                <a:spcPts val="5"/>
              </a:spcBef>
              <a:buClr>
                <a:srgbClr val="131313"/>
              </a:buClr>
              <a:buFont typeface="Arial"/>
              <a:buChar char="•"/>
            </a:pPr>
            <a:endParaRPr sz="1050">
              <a:latin typeface="Franklin Gothic Book"/>
              <a:cs typeface="Franklin Gothic Book"/>
            </a:endParaRPr>
          </a:p>
          <a:p>
            <a:pPr marL="183515" marR="25400" indent="-171450">
              <a:lnSpc>
                <a:spcPct val="100000"/>
              </a:lnSpc>
              <a:spcBef>
                <a:spcPts val="5"/>
              </a:spcBef>
              <a:buFont typeface="Arial"/>
              <a:buChar char="•"/>
              <a:tabLst>
                <a:tab pos="184150" algn="l"/>
              </a:tabLst>
            </a:pPr>
            <a:r>
              <a:rPr sz="1000" dirty="0">
                <a:solidFill>
                  <a:srgbClr val="131313"/>
                </a:solidFill>
                <a:latin typeface="Franklin Gothic Book"/>
                <a:cs typeface="Franklin Gothic Book"/>
              </a:rPr>
              <a:t>The</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‘Off-</a:t>
            </a:r>
            <a:r>
              <a:rPr sz="1000" dirty="0">
                <a:solidFill>
                  <a:srgbClr val="131313"/>
                </a:solidFill>
                <a:latin typeface="Franklin Gothic Book"/>
                <a:cs typeface="Franklin Gothic Book"/>
              </a:rPr>
              <a:t>Loading</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Crew’</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can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also</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assist</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if</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the </a:t>
            </a:r>
            <a:r>
              <a:rPr sz="1000" spc="-10" dirty="0">
                <a:solidFill>
                  <a:srgbClr val="131313"/>
                </a:solidFill>
                <a:latin typeface="Franklin Gothic Book"/>
                <a:cs typeface="Franklin Gothic Book"/>
              </a:rPr>
              <a:t>off-</a:t>
            </a:r>
            <a:r>
              <a:rPr sz="1000" dirty="0">
                <a:solidFill>
                  <a:srgbClr val="131313"/>
                </a:solidFill>
                <a:latin typeface="Franklin Gothic Book"/>
                <a:cs typeface="Franklin Gothic Book"/>
              </a:rPr>
              <a:t>load</a:t>
            </a:r>
            <a:r>
              <a:rPr sz="1000" spc="-5" dirty="0">
                <a:solidFill>
                  <a:srgbClr val="131313"/>
                </a:solidFill>
                <a:latin typeface="Franklin Gothic Book"/>
                <a:cs typeface="Franklin Gothic Book"/>
              </a:rPr>
              <a:t> </a:t>
            </a:r>
            <a:r>
              <a:rPr sz="1000" spc="-20" dirty="0">
                <a:solidFill>
                  <a:srgbClr val="131313"/>
                </a:solidFill>
                <a:latin typeface="Franklin Gothic Book"/>
                <a:cs typeface="Franklin Gothic Book"/>
              </a:rPr>
              <a:t>area </a:t>
            </a:r>
            <a:r>
              <a:rPr sz="1000" dirty="0">
                <a:solidFill>
                  <a:srgbClr val="131313"/>
                </a:solidFill>
                <a:latin typeface="Franklin Gothic Book"/>
                <a:cs typeface="Franklin Gothic Book"/>
              </a:rPr>
              <a:t>does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not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have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appropriate</a:t>
            </a:r>
            <a:r>
              <a:rPr sz="1000" spc="-10" dirty="0">
                <a:solidFill>
                  <a:srgbClr val="131313"/>
                </a:solidFill>
                <a:latin typeface="Franklin Gothic Book"/>
                <a:cs typeface="Franklin Gothic Book"/>
              </a:rPr>
              <a:t> receptacle</a:t>
            </a:r>
            <a:endParaRPr sz="1000">
              <a:latin typeface="Franklin Gothic Book"/>
              <a:cs typeface="Franklin Gothic Book"/>
            </a:endParaRPr>
          </a:p>
        </p:txBody>
      </p:sp>
      <p:pic>
        <p:nvPicPr>
          <p:cNvPr id="9" name="object 9"/>
          <p:cNvPicPr/>
          <p:nvPr/>
        </p:nvPicPr>
        <p:blipFill>
          <a:blip r:embed="rId3" cstate="print"/>
          <a:stretch>
            <a:fillRect/>
          </a:stretch>
        </p:blipFill>
        <p:spPr>
          <a:xfrm>
            <a:off x="4336541" y="1363217"/>
            <a:ext cx="4298441" cy="2417051"/>
          </a:xfrm>
          <a:prstGeom prst="rect">
            <a:avLst/>
          </a:prstGeom>
        </p:spPr>
      </p:pic>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r>
              <a:rPr spc="-25" dirty="0"/>
              <a:t>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2" cstate="print"/>
            <a:stretch>
              <a:fillRect/>
            </a:stretch>
          </p:blipFill>
          <p:spPr>
            <a:xfrm>
              <a:off x="8300465" y="261366"/>
              <a:ext cx="422147" cy="421373"/>
            </a:xfrm>
            <a:prstGeom prst="rect">
              <a:avLst/>
            </a:prstGeom>
          </p:spPr>
        </p:pic>
      </p:grpSp>
      <p:sp>
        <p:nvSpPr>
          <p:cNvPr id="6" name="object 6"/>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5" dirty="0"/>
              <a:t> </a:t>
            </a:r>
            <a:r>
              <a:rPr dirty="0"/>
              <a:t>KUÉ MINE SITE –</a:t>
            </a:r>
            <a:r>
              <a:rPr spc="20" dirty="0"/>
              <a:t> </a:t>
            </a:r>
            <a:r>
              <a:rPr dirty="0"/>
              <a:t>SPILL </a:t>
            </a:r>
            <a:r>
              <a:rPr spc="-10" dirty="0"/>
              <a:t>PREVENTION</a:t>
            </a:r>
          </a:p>
        </p:txBody>
      </p:sp>
      <p:sp>
        <p:nvSpPr>
          <p:cNvPr id="7" name="object 7"/>
          <p:cNvSpPr/>
          <p:nvPr/>
        </p:nvSpPr>
        <p:spPr>
          <a:xfrm>
            <a:off x="335279" y="946407"/>
            <a:ext cx="4236720" cy="3921760"/>
          </a:xfrm>
          <a:custGeom>
            <a:avLst/>
            <a:gdLst/>
            <a:ahLst/>
            <a:cxnLst/>
            <a:rect l="l" t="t" r="r" b="b"/>
            <a:pathLst>
              <a:path w="4236720" h="3921760">
                <a:moveTo>
                  <a:pt x="0" y="180098"/>
                </a:moveTo>
                <a:lnTo>
                  <a:pt x="6433" y="132221"/>
                </a:lnTo>
                <a:lnTo>
                  <a:pt x="24588" y="89199"/>
                </a:lnTo>
                <a:lnTo>
                  <a:pt x="52749" y="52749"/>
                </a:lnTo>
                <a:lnTo>
                  <a:pt x="89199" y="24588"/>
                </a:lnTo>
                <a:lnTo>
                  <a:pt x="132221" y="6433"/>
                </a:lnTo>
                <a:lnTo>
                  <a:pt x="180098" y="0"/>
                </a:lnTo>
                <a:lnTo>
                  <a:pt x="4056621" y="0"/>
                </a:lnTo>
                <a:lnTo>
                  <a:pt x="4104498" y="6433"/>
                </a:lnTo>
                <a:lnTo>
                  <a:pt x="4147520" y="24588"/>
                </a:lnTo>
                <a:lnTo>
                  <a:pt x="4183970" y="52749"/>
                </a:lnTo>
                <a:lnTo>
                  <a:pt x="4212131" y="89199"/>
                </a:lnTo>
                <a:lnTo>
                  <a:pt x="4230286" y="132221"/>
                </a:lnTo>
                <a:lnTo>
                  <a:pt x="4236720" y="180098"/>
                </a:lnTo>
                <a:lnTo>
                  <a:pt x="4236720" y="3741140"/>
                </a:lnTo>
                <a:lnTo>
                  <a:pt x="4230286" y="3789023"/>
                </a:lnTo>
                <a:lnTo>
                  <a:pt x="4212131" y="3832049"/>
                </a:lnTo>
                <a:lnTo>
                  <a:pt x="4183970" y="3868500"/>
                </a:lnTo>
                <a:lnTo>
                  <a:pt x="4147520" y="3896662"/>
                </a:lnTo>
                <a:lnTo>
                  <a:pt x="4104498" y="3914818"/>
                </a:lnTo>
                <a:lnTo>
                  <a:pt x="4056621" y="3921252"/>
                </a:lnTo>
                <a:lnTo>
                  <a:pt x="180098" y="3921252"/>
                </a:lnTo>
                <a:lnTo>
                  <a:pt x="132221" y="3914818"/>
                </a:lnTo>
                <a:lnTo>
                  <a:pt x="89199" y="3896662"/>
                </a:lnTo>
                <a:lnTo>
                  <a:pt x="52749" y="3868500"/>
                </a:lnTo>
                <a:lnTo>
                  <a:pt x="24588" y="3832049"/>
                </a:lnTo>
                <a:lnTo>
                  <a:pt x="6433" y="3789023"/>
                </a:lnTo>
                <a:lnTo>
                  <a:pt x="0" y="3741140"/>
                </a:lnTo>
                <a:lnTo>
                  <a:pt x="0" y="180098"/>
                </a:lnTo>
                <a:close/>
              </a:path>
            </a:pathLst>
          </a:custGeom>
          <a:ln w="10795">
            <a:solidFill>
              <a:srgbClr val="131313"/>
            </a:solidFill>
          </a:ln>
        </p:spPr>
        <p:txBody>
          <a:bodyPr wrap="square" lIns="0" tIns="0" rIns="0" bIns="0" rtlCol="0"/>
          <a:lstStyle/>
          <a:p>
            <a:endParaRPr/>
          </a:p>
        </p:txBody>
      </p:sp>
      <p:sp>
        <p:nvSpPr>
          <p:cNvPr id="8" name="object 8"/>
          <p:cNvSpPr txBox="1"/>
          <p:nvPr/>
        </p:nvSpPr>
        <p:spPr>
          <a:xfrm>
            <a:off x="466591" y="1026628"/>
            <a:ext cx="3935095" cy="3745865"/>
          </a:xfrm>
          <a:prstGeom prst="rect">
            <a:avLst/>
          </a:prstGeom>
        </p:spPr>
        <p:txBody>
          <a:bodyPr vert="horz" wrap="square" lIns="0" tIns="12065" rIns="0" bIns="0" rtlCol="0">
            <a:spAutoFit/>
          </a:bodyPr>
          <a:lstStyle/>
          <a:p>
            <a:pPr marL="12700">
              <a:lnSpc>
                <a:spcPct val="100000"/>
              </a:lnSpc>
              <a:spcBef>
                <a:spcPts val="95"/>
              </a:spcBef>
            </a:pPr>
            <a:r>
              <a:rPr sz="1400" dirty="0">
                <a:solidFill>
                  <a:srgbClr val="131313"/>
                </a:solidFill>
                <a:latin typeface="Franklin Gothic Book"/>
                <a:cs typeface="Franklin Gothic Book"/>
              </a:rPr>
              <a:t>SPILL</a:t>
            </a:r>
            <a:r>
              <a:rPr sz="1400" spc="-40" dirty="0">
                <a:solidFill>
                  <a:srgbClr val="131313"/>
                </a:solidFill>
                <a:latin typeface="Franklin Gothic Book"/>
                <a:cs typeface="Franklin Gothic Book"/>
              </a:rPr>
              <a:t> </a:t>
            </a:r>
            <a:r>
              <a:rPr sz="1400" spc="-10" dirty="0">
                <a:solidFill>
                  <a:srgbClr val="131313"/>
                </a:solidFill>
                <a:latin typeface="Franklin Gothic Book"/>
                <a:cs typeface="Franklin Gothic Book"/>
              </a:rPr>
              <a:t>PREVENTION</a:t>
            </a:r>
            <a:endParaRPr sz="1400">
              <a:latin typeface="Franklin Gothic Book"/>
              <a:cs typeface="Franklin Gothic Book"/>
            </a:endParaRPr>
          </a:p>
          <a:p>
            <a:pPr marL="183515" marR="21590" indent="-171450">
              <a:lnSpc>
                <a:spcPct val="100000"/>
              </a:lnSpc>
              <a:spcBef>
                <a:spcPts val="1215"/>
              </a:spcBef>
              <a:buFont typeface="Arial"/>
              <a:buChar char="•"/>
              <a:tabLst>
                <a:tab pos="184150" algn="l"/>
              </a:tabLst>
            </a:pPr>
            <a:r>
              <a:rPr sz="1000" dirty="0">
                <a:solidFill>
                  <a:srgbClr val="131313"/>
                </a:solidFill>
                <a:latin typeface="Franklin Gothic Book"/>
                <a:cs typeface="Franklin Gothic Book"/>
              </a:rPr>
              <a:t>‘Spill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Prevention’</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is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important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component</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of</a:t>
            </a:r>
            <a:r>
              <a:rPr sz="1000" spc="-5" dirty="0">
                <a:solidFill>
                  <a:srgbClr val="131313"/>
                </a:solidFill>
                <a:latin typeface="Franklin Gothic Book"/>
                <a:cs typeface="Franklin Gothic Book"/>
              </a:rPr>
              <a:t> </a:t>
            </a:r>
            <a:r>
              <a:rPr sz="1000" spc="-10" dirty="0">
                <a:solidFill>
                  <a:srgbClr val="131313"/>
                </a:solidFill>
                <a:latin typeface="Franklin Gothic Book"/>
                <a:cs typeface="Franklin Gothic Book"/>
              </a:rPr>
              <a:t>managing </a:t>
            </a:r>
            <a:r>
              <a:rPr sz="1000" dirty="0">
                <a:solidFill>
                  <a:srgbClr val="131313"/>
                </a:solidFill>
                <a:latin typeface="Franklin Gothic Book"/>
                <a:cs typeface="Franklin Gothic Book"/>
              </a:rPr>
              <a:t>environmental</a:t>
            </a:r>
            <a:r>
              <a:rPr sz="1000" spc="-45" dirty="0">
                <a:solidFill>
                  <a:srgbClr val="131313"/>
                </a:solidFill>
                <a:latin typeface="Franklin Gothic Book"/>
                <a:cs typeface="Franklin Gothic Book"/>
              </a:rPr>
              <a:t> </a:t>
            </a:r>
            <a:r>
              <a:rPr sz="1000" dirty="0">
                <a:solidFill>
                  <a:srgbClr val="131313"/>
                </a:solidFill>
                <a:latin typeface="Franklin Gothic Book"/>
                <a:cs typeface="Franklin Gothic Book"/>
              </a:rPr>
              <a:t>risks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on</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Winter</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Road.</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If</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we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can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prevent</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a</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spill</a:t>
            </a:r>
            <a:r>
              <a:rPr sz="1000" spc="-20" dirty="0">
                <a:solidFill>
                  <a:srgbClr val="131313"/>
                </a:solidFill>
                <a:latin typeface="Franklin Gothic Book"/>
                <a:cs typeface="Franklin Gothic Book"/>
              </a:rPr>
              <a:t> from </a:t>
            </a:r>
            <a:r>
              <a:rPr sz="1000" spc="-10" dirty="0">
                <a:solidFill>
                  <a:srgbClr val="131313"/>
                </a:solidFill>
                <a:latin typeface="Franklin Gothic Book"/>
                <a:cs typeface="Franklin Gothic Book"/>
              </a:rPr>
              <a:t>occurring,</a:t>
            </a:r>
            <a:r>
              <a:rPr sz="1000" spc="-45" dirty="0">
                <a:solidFill>
                  <a:srgbClr val="131313"/>
                </a:solidFill>
                <a:latin typeface="Franklin Gothic Book"/>
                <a:cs typeface="Franklin Gothic Book"/>
              </a:rPr>
              <a:t> </a:t>
            </a:r>
            <a:r>
              <a:rPr sz="1000" dirty="0">
                <a:solidFill>
                  <a:srgbClr val="131313"/>
                </a:solidFill>
                <a:latin typeface="Franklin Gothic Book"/>
                <a:cs typeface="Franklin Gothic Book"/>
              </a:rPr>
              <a:t>we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eliminate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potential for</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harming</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the </a:t>
            </a:r>
            <a:r>
              <a:rPr sz="1000" spc="-10" dirty="0">
                <a:solidFill>
                  <a:srgbClr val="131313"/>
                </a:solidFill>
                <a:latin typeface="Franklin Gothic Book"/>
                <a:cs typeface="Franklin Gothic Book"/>
              </a:rPr>
              <a:t>environment.</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4150" indent="-171450">
              <a:lnSpc>
                <a:spcPct val="100000"/>
              </a:lnSpc>
              <a:buFont typeface="Arial"/>
              <a:buChar char="•"/>
              <a:tabLst>
                <a:tab pos="184150" algn="l"/>
              </a:tabLst>
            </a:pPr>
            <a:r>
              <a:rPr sz="1000" u="sng" dirty="0">
                <a:solidFill>
                  <a:srgbClr val="131313"/>
                </a:solidFill>
                <a:uFill>
                  <a:solidFill>
                    <a:srgbClr val="131313"/>
                  </a:solidFill>
                </a:uFill>
                <a:latin typeface="Franklin Gothic Book"/>
                <a:cs typeface="Franklin Gothic Book"/>
              </a:rPr>
              <a:t>Conduct</a:t>
            </a:r>
            <a:r>
              <a:rPr sz="1000" u="sng" spc="-20" dirty="0">
                <a:solidFill>
                  <a:srgbClr val="131313"/>
                </a:solidFill>
                <a:uFill>
                  <a:solidFill>
                    <a:srgbClr val="131313"/>
                  </a:solidFill>
                </a:uFill>
                <a:latin typeface="Franklin Gothic Book"/>
                <a:cs typeface="Franklin Gothic Book"/>
              </a:rPr>
              <a:t> </a:t>
            </a:r>
            <a:r>
              <a:rPr sz="1000" u="sng" dirty="0">
                <a:solidFill>
                  <a:srgbClr val="131313"/>
                </a:solidFill>
                <a:uFill>
                  <a:solidFill>
                    <a:srgbClr val="131313"/>
                  </a:solidFill>
                </a:uFill>
                <a:latin typeface="Franklin Gothic Book"/>
                <a:cs typeface="Franklin Gothic Book"/>
              </a:rPr>
              <a:t>Pre-Op</a:t>
            </a:r>
            <a:r>
              <a:rPr sz="1000" u="sng" spc="-15" dirty="0">
                <a:solidFill>
                  <a:srgbClr val="131313"/>
                </a:solidFill>
                <a:uFill>
                  <a:solidFill>
                    <a:srgbClr val="131313"/>
                  </a:solidFill>
                </a:uFill>
                <a:latin typeface="Franklin Gothic Book"/>
                <a:cs typeface="Franklin Gothic Book"/>
              </a:rPr>
              <a:t> </a:t>
            </a:r>
            <a:r>
              <a:rPr sz="1000" u="sng" dirty="0">
                <a:solidFill>
                  <a:srgbClr val="131313"/>
                </a:solidFill>
                <a:uFill>
                  <a:solidFill>
                    <a:srgbClr val="131313"/>
                  </a:solidFill>
                </a:uFill>
                <a:latin typeface="Franklin Gothic Book"/>
                <a:cs typeface="Franklin Gothic Book"/>
              </a:rPr>
              <a:t>Inspections</a:t>
            </a:r>
            <a:r>
              <a:rPr sz="1000" u="sng" spc="-30" dirty="0">
                <a:solidFill>
                  <a:srgbClr val="131313"/>
                </a:solidFill>
                <a:uFill>
                  <a:solidFill>
                    <a:srgbClr val="131313"/>
                  </a:solidFill>
                </a:uFill>
                <a:latin typeface="Franklin Gothic Book"/>
                <a:cs typeface="Franklin Gothic Book"/>
              </a:rPr>
              <a:t> </a:t>
            </a:r>
            <a:r>
              <a:rPr sz="1000" u="sng" dirty="0">
                <a:solidFill>
                  <a:srgbClr val="131313"/>
                </a:solidFill>
                <a:uFill>
                  <a:solidFill>
                    <a:srgbClr val="131313"/>
                  </a:solidFill>
                </a:uFill>
                <a:latin typeface="Franklin Gothic Book"/>
                <a:cs typeface="Franklin Gothic Book"/>
              </a:rPr>
              <a:t>of Your</a:t>
            </a:r>
            <a:r>
              <a:rPr sz="1000" u="sng" spc="-20" dirty="0">
                <a:solidFill>
                  <a:srgbClr val="131313"/>
                </a:solidFill>
                <a:uFill>
                  <a:solidFill>
                    <a:srgbClr val="131313"/>
                  </a:solidFill>
                </a:uFill>
                <a:latin typeface="Franklin Gothic Book"/>
                <a:cs typeface="Franklin Gothic Book"/>
              </a:rPr>
              <a:t> </a:t>
            </a:r>
            <a:r>
              <a:rPr sz="1000" u="sng" spc="-10" dirty="0">
                <a:solidFill>
                  <a:srgbClr val="131313"/>
                </a:solidFill>
                <a:uFill>
                  <a:solidFill>
                    <a:srgbClr val="131313"/>
                  </a:solidFill>
                </a:uFill>
                <a:latin typeface="Franklin Gothic Book"/>
                <a:cs typeface="Franklin Gothic Book"/>
              </a:rPr>
              <a:t>Vehicle:</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3515" marR="137795" indent="-171450">
              <a:lnSpc>
                <a:spcPct val="100000"/>
              </a:lnSpc>
              <a:buFont typeface="Arial"/>
              <a:buChar char="•"/>
              <a:tabLst>
                <a:tab pos="184150" algn="l"/>
              </a:tabLst>
            </a:pPr>
            <a:r>
              <a:rPr sz="1000" dirty="0">
                <a:solidFill>
                  <a:srgbClr val="131313"/>
                </a:solidFill>
                <a:latin typeface="Franklin Gothic Book"/>
                <a:cs typeface="Franklin Gothic Book"/>
              </a:rPr>
              <a:t>Regular</a:t>
            </a:r>
            <a:r>
              <a:rPr sz="1000" spc="-45" dirty="0">
                <a:solidFill>
                  <a:srgbClr val="131313"/>
                </a:solidFill>
                <a:latin typeface="Franklin Gothic Book"/>
                <a:cs typeface="Franklin Gothic Book"/>
              </a:rPr>
              <a:t> </a:t>
            </a:r>
            <a:r>
              <a:rPr sz="1000" dirty="0">
                <a:solidFill>
                  <a:srgbClr val="131313"/>
                </a:solidFill>
                <a:latin typeface="Franklin Gothic Book"/>
                <a:cs typeface="Franklin Gothic Book"/>
              </a:rPr>
              <a:t>vehicle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inspections</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are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most</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effective</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means</a:t>
            </a:r>
            <a:r>
              <a:rPr sz="1000" spc="-30" dirty="0">
                <a:solidFill>
                  <a:srgbClr val="131313"/>
                </a:solidFill>
                <a:latin typeface="Franklin Gothic Book"/>
                <a:cs typeface="Franklin Gothic Book"/>
              </a:rPr>
              <a:t> </a:t>
            </a:r>
            <a:r>
              <a:rPr sz="1000" spc="-25" dirty="0">
                <a:solidFill>
                  <a:srgbClr val="131313"/>
                </a:solidFill>
                <a:latin typeface="Franklin Gothic Book"/>
                <a:cs typeface="Franklin Gothic Book"/>
              </a:rPr>
              <a:t>of </a:t>
            </a:r>
            <a:r>
              <a:rPr sz="1000" dirty="0">
                <a:solidFill>
                  <a:srgbClr val="131313"/>
                </a:solidFill>
                <a:latin typeface="Franklin Gothic Book"/>
                <a:cs typeface="Franklin Gothic Book"/>
              </a:rPr>
              <a:t>preventing</a:t>
            </a:r>
            <a:r>
              <a:rPr sz="1000" spc="-45" dirty="0">
                <a:solidFill>
                  <a:srgbClr val="131313"/>
                </a:solidFill>
                <a:latin typeface="Franklin Gothic Book"/>
                <a:cs typeface="Franklin Gothic Book"/>
              </a:rPr>
              <a:t> </a:t>
            </a:r>
            <a:r>
              <a:rPr sz="1000" dirty="0">
                <a:solidFill>
                  <a:srgbClr val="131313"/>
                </a:solidFill>
                <a:latin typeface="Franklin Gothic Book"/>
                <a:cs typeface="Franklin Gothic Book"/>
              </a:rPr>
              <a:t>spills.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Make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sure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you</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check</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under</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your</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vehicle</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for</a:t>
            </a:r>
            <a:r>
              <a:rPr sz="1000" spc="-10" dirty="0">
                <a:solidFill>
                  <a:srgbClr val="131313"/>
                </a:solidFill>
                <a:latin typeface="Franklin Gothic Book"/>
                <a:cs typeface="Franklin Gothic Book"/>
              </a:rPr>
              <a:t> leaks, </a:t>
            </a:r>
            <a:r>
              <a:rPr sz="1000" dirty="0">
                <a:solidFill>
                  <a:srgbClr val="131313"/>
                </a:solidFill>
                <a:latin typeface="Franklin Gothic Book"/>
                <a:cs typeface="Franklin Gothic Book"/>
              </a:rPr>
              <a:t>inspect</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hoses</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connections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where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possible,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monitor</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fluid </a:t>
            </a:r>
            <a:r>
              <a:rPr sz="1000" dirty="0">
                <a:solidFill>
                  <a:srgbClr val="131313"/>
                </a:solidFill>
                <a:latin typeface="Franklin Gothic Book"/>
                <a:cs typeface="Franklin Gothic Book"/>
              </a:rPr>
              <a:t>levels</a:t>
            </a:r>
            <a:r>
              <a:rPr sz="1000" spc="-20" dirty="0">
                <a:solidFill>
                  <a:srgbClr val="131313"/>
                </a:solidFill>
                <a:latin typeface="Franklin Gothic Book"/>
                <a:cs typeface="Franklin Gothic Book"/>
              </a:rPr>
              <a:t> </a:t>
            </a:r>
            <a:r>
              <a:rPr sz="1000" spc="-10" dirty="0">
                <a:solidFill>
                  <a:srgbClr val="131313"/>
                </a:solidFill>
                <a:latin typeface="Franklin Gothic Book"/>
                <a:cs typeface="Franklin Gothic Book"/>
              </a:rPr>
              <a:t>regularly.</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3515" marR="74295" indent="-171450" algn="just">
              <a:lnSpc>
                <a:spcPct val="100000"/>
              </a:lnSpc>
              <a:buFont typeface="Arial"/>
              <a:buChar char="•"/>
              <a:tabLst>
                <a:tab pos="184150" algn="l"/>
              </a:tabLst>
            </a:pPr>
            <a:r>
              <a:rPr sz="1000" dirty="0">
                <a:solidFill>
                  <a:srgbClr val="131313"/>
                </a:solidFill>
                <a:latin typeface="Franklin Gothic Book"/>
                <a:cs typeface="Franklin Gothic Book"/>
              </a:rPr>
              <a:t>Do</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Not</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Operate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‘Leaky’</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Vehicles: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Vehicles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that</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show</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signs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of</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drips</a:t>
            </a:r>
            <a:r>
              <a:rPr sz="1000" spc="-25" dirty="0">
                <a:solidFill>
                  <a:srgbClr val="131313"/>
                </a:solidFill>
                <a:latin typeface="Franklin Gothic Book"/>
                <a:cs typeface="Franklin Gothic Book"/>
              </a:rPr>
              <a:t> or </a:t>
            </a:r>
            <a:r>
              <a:rPr sz="1000" dirty="0">
                <a:solidFill>
                  <a:srgbClr val="131313"/>
                </a:solidFill>
                <a:latin typeface="Franklin Gothic Book"/>
                <a:cs typeface="Franklin Gothic Book"/>
              </a:rPr>
              <a:t>leaks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MUST</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NOT</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OPERATED</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until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source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of</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leak</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has</a:t>
            </a:r>
            <a:r>
              <a:rPr sz="1000" spc="-25" dirty="0">
                <a:solidFill>
                  <a:srgbClr val="131313"/>
                </a:solidFill>
                <a:latin typeface="Franklin Gothic Book"/>
                <a:cs typeface="Franklin Gothic Book"/>
              </a:rPr>
              <a:t> </a:t>
            </a:r>
            <a:r>
              <a:rPr sz="1000" spc="-20" dirty="0">
                <a:solidFill>
                  <a:srgbClr val="131313"/>
                </a:solidFill>
                <a:latin typeface="Franklin Gothic Book"/>
                <a:cs typeface="Franklin Gothic Book"/>
              </a:rPr>
              <a:t>been </a:t>
            </a:r>
            <a:r>
              <a:rPr sz="1000" dirty="0">
                <a:solidFill>
                  <a:srgbClr val="131313"/>
                </a:solidFill>
                <a:latin typeface="Franklin Gothic Book"/>
                <a:cs typeface="Franklin Gothic Book"/>
              </a:rPr>
              <a:t>determined</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25" dirty="0">
                <a:solidFill>
                  <a:srgbClr val="131313"/>
                </a:solidFill>
                <a:latin typeface="Franklin Gothic Book"/>
                <a:cs typeface="Franklin Gothic Book"/>
              </a:rPr>
              <a:t> </a:t>
            </a:r>
            <a:r>
              <a:rPr sz="1000" spc="-10" dirty="0">
                <a:solidFill>
                  <a:srgbClr val="131313"/>
                </a:solidFill>
                <a:latin typeface="Franklin Gothic Book"/>
                <a:cs typeface="Franklin Gothic Book"/>
              </a:rPr>
              <a:t>repaired.</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4150" indent="-171450">
              <a:lnSpc>
                <a:spcPct val="100000"/>
              </a:lnSpc>
              <a:buFont typeface="Arial"/>
              <a:buChar char="•"/>
              <a:tabLst>
                <a:tab pos="184150" algn="l"/>
              </a:tabLst>
            </a:pPr>
            <a:r>
              <a:rPr sz="1000" u="sng" dirty="0">
                <a:solidFill>
                  <a:srgbClr val="131313"/>
                </a:solidFill>
                <a:uFill>
                  <a:solidFill>
                    <a:srgbClr val="131313"/>
                  </a:solidFill>
                </a:uFill>
                <a:latin typeface="Franklin Gothic Book"/>
                <a:cs typeface="Franklin Gothic Book"/>
              </a:rPr>
              <a:t>Spill</a:t>
            </a:r>
            <a:r>
              <a:rPr sz="1000" u="sng" spc="-20" dirty="0">
                <a:solidFill>
                  <a:srgbClr val="131313"/>
                </a:solidFill>
                <a:uFill>
                  <a:solidFill>
                    <a:srgbClr val="131313"/>
                  </a:solidFill>
                </a:uFill>
                <a:latin typeface="Franklin Gothic Book"/>
                <a:cs typeface="Franklin Gothic Book"/>
              </a:rPr>
              <a:t> </a:t>
            </a:r>
            <a:r>
              <a:rPr sz="1000" u="sng" spc="-10" dirty="0">
                <a:solidFill>
                  <a:srgbClr val="131313"/>
                </a:solidFill>
                <a:uFill>
                  <a:solidFill>
                    <a:srgbClr val="131313"/>
                  </a:solidFill>
                </a:uFill>
                <a:latin typeface="Franklin Gothic Book"/>
                <a:cs typeface="Franklin Gothic Book"/>
              </a:rPr>
              <a:t>Kits/Absorbents:</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3515" marR="5080" indent="-171450">
              <a:lnSpc>
                <a:spcPct val="100000"/>
              </a:lnSpc>
              <a:buFont typeface="Arial"/>
              <a:buChar char="•"/>
              <a:tabLst>
                <a:tab pos="184150" algn="l"/>
              </a:tabLst>
            </a:pPr>
            <a:r>
              <a:rPr sz="1000" dirty="0">
                <a:solidFill>
                  <a:srgbClr val="131313"/>
                </a:solidFill>
                <a:latin typeface="Franklin Gothic Book"/>
                <a:cs typeface="Franklin Gothic Book"/>
              </a:rPr>
              <a:t>Vehicles</a:t>
            </a:r>
            <a:r>
              <a:rPr sz="1000" spc="-45" dirty="0">
                <a:solidFill>
                  <a:srgbClr val="131313"/>
                </a:solidFill>
                <a:latin typeface="Franklin Gothic Book"/>
                <a:cs typeface="Franklin Gothic Book"/>
              </a:rPr>
              <a:t> </a:t>
            </a:r>
            <a:r>
              <a:rPr sz="1000" dirty="0">
                <a:solidFill>
                  <a:srgbClr val="131313"/>
                </a:solidFill>
                <a:latin typeface="Franklin Gothic Book"/>
                <a:cs typeface="Franklin Gothic Book"/>
              </a:rPr>
              <a:t>must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equipped</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with</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spill</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absorbents.</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Although</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spill</a:t>
            </a:r>
            <a:r>
              <a:rPr sz="1000" spc="-25" dirty="0">
                <a:solidFill>
                  <a:srgbClr val="131313"/>
                </a:solidFill>
                <a:latin typeface="Franklin Gothic Book"/>
                <a:cs typeface="Franklin Gothic Book"/>
              </a:rPr>
              <a:t> </a:t>
            </a:r>
            <a:r>
              <a:rPr sz="1000" spc="-20" dirty="0">
                <a:solidFill>
                  <a:srgbClr val="131313"/>
                </a:solidFill>
                <a:latin typeface="Franklin Gothic Book"/>
                <a:cs typeface="Franklin Gothic Book"/>
              </a:rPr>
              <a:t>kits </a:t>
            </a:r>
            <a:r>
              <a:rPr sz="1000" dirty="0">
                <a:solidFill>
                  <a:srgbClr val="131313"/>
                </a:solidFill>
                <a:latin typeface="Franklin Gothic Book"/>
                <a:cs typeface="Franklin Gothic Book"/>
              </a:rPr>
              <a:t>can’t</a:t>
            </a:r>
            <a:r>
              <a:rPr sz="1000" spc="-40" dirty="0">
                <a:solidFill>
                  <a:srgbClr val="131313"/>
                </a:solidFill>
                <a:latin typeface="Franklin Gothic Book"/>
                <a:cs typeface="Franklin Gothic Book"/>
              </a:rPr>
              <a:t> </a:t>
            </a:r>
            <a:r>
              <a:rPr sz="1000" dirty="0">
                <a:solidFill>
                  <a:srgbClr val="131313"/>
                </a:solidFill>
                <a:latin typeface="Franklin Gothic Book"/>
                <a:cs typeface="Franklin Gothic Book"/>
              </a:rPr>
              <a:t>prevent</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spills,</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they</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can</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improve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response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time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and</a:t>
            </a:r>
            <a:r>
              <a:rPr sz="1000" spc="-35" dirty="0">
                <a:solidFill>
                  <a:srgbClr val="131313"/>
                </a:solidFill>
                <a:latin typeface="Franklin Gothic Book"/>
                <a:cs typeface="Franklin Gothic Book"/>
              </a:rPr>
              <a:t> </a:t>
            </a:r>
            <a:r>
              <a:rPr sz="1000" dirty="0">
                <a:solidFill>
                  <a:srgbClr val="131313"/>
                </a:solidFill>
                <a:latin typeface="Franklin Gothic Book"/>
                <a:cs typeface="Franklin Gothic Book"/>
              </a:rPr>
              <a:t>minimize</a:t>
            </a:r>
            <a:r>
              <a:rPr sz="1000" spc="-25" dirty="0">
                <a:solidFill>
                  <a:srgbClr val="131313"/>
                </a:solidFill>
                <a:latin typeface="Franklin Gothic Book"/>
                <a:cs typeface="Franklin Gothic Book"/>
              </a:rPr>
              <a:t> the </a:t>
            </a:r>
            <a:r>
              <a:rPr sz="1000" dirty="0">
                <a:solidFill>
                  <a:srgbClr val="131313"/>
                </a:solidFill>
                <a:latin typeface="Franklin Gothic Book"/>
                <a:cs typeface="Franklin Gothic Book"/>
              </a:rPr>
              <a:t>impact</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of</a:t>
            </a:r>
            <a:r>
              <a:rPr sz="1000" spc="-10" dirty="0">
                <a:solidFill>
                  <a:srgbClr val="131313"/>
                </a:solidFill>
                <a:latin typeface="Franklin Gothic Book"/>
                <a:cs typeface="Franklin Gothic Book"/>
              </a:rPr>
              <a:t> </a:t>
            </a:r>
            <a:r>
              <a:rPr sz="1000" dirty="0">
                <a:solidFill>
                  <a:srgbClr val="131313"/>
                </a:solidFill>
                <a:latin typeface="Franklin Gothic Book"/>
                <a:cs typeface="Franklin Gothic Book"/>
              </a:rPr>
              <a:t>spills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on</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the</a:t>
            </a:r>
            <a:r>
              <a:rPr sz="1000" spc="-5" dirty="0">
                <a:solidFill>
                  <a:srgbClr val="131313"/>
                </a:solidFill>
                <a:latin typeface="Franklin Gothic Book"/>
                <a:cs typeface="Franklin Gothic Book"/>
              </a:rPr>
              <a:t> </a:t>
            </a:r>
            <a:r>
              <a:rPr sz="1000" spc="-10" dirty="0">
                <a:solidFill>
                  <a:srgbClr val="131313"/>
                </a:solidFill>
                <a:latin typeface="Franklin Gothic Book"/>
                <a:cs typeface="Franklin Gothic Book"/>
              </a:rPr>
              <a:t>environment.</a:t>
            </a:r>
            <a:endParaRPr sz="1000">
              <a:latin typeface="Franklin Gothic Book"/>
              <a:cs typeface="Franklin Gothic Book"/>
            </a:endParaRPr>
          </a:p>
          <a:p>
            <a:pPr>
              <a:lnSpc>
                <a:spcPct val="100000"/>
              </a:lnSpc>
              <a:spcBef>
                <a:spcPts val="10"/>
              </a:spcBef>
              <a:buClr>
                <a:srgbClr val="131313"/>
              </a:buClr>
              <a:buFont typeface="Arial"/>
              <a:buChar char="•"/>
            </a:pPr>
            <a:endParaRPr sz="1050">
              <a:latin typeface="Franklin Gothic Book"/>
              <a:cs typeface="Franklin Gothic Book"/>
            </a:endParaRPr>
          </a:p>
          <a:p>
            <a:pPr marL="183515" indent="-171450">
              <a:lnSpc>
                <a:spcPct val="100000"/>
              </a:lnSpc>
              <a:buFont typeface="Arial"/>
              <a:buChar char="•"/>
              <a:tabLst>
                <a:tab pos="184150" algn="l"/>
              </a:tabLst>
            </a:pPr>
            <a:r>
              <a:rPr sz="1000" dirty="0">
                <a:solidFill>
                  <a:srgbClr val="131313"/>
                </a:solidFill>
                <a:latin typeface="Franklin Gothic Book"/>
                <a:cs typeface="Franklin Gothic Book"/>
              </a:rPr>
              <a:t>Spill</a:t>
            </a:r>
            <a:r>
              <a:rPr sz="1000" spc="-30" dirty="0">
                <a:solidFill>
                  <a:srgbClr val="131313"/>
                </a:solidFill>
                <a:latin typeface="Franklin Gothic Book"/>
                <a:cs typeface="Franklin Gothic Book"/>
              </a:rPr>
              <a:t> </a:t>
            </a:r>
            <a:r>
              <a:rPr sz="1000" dirty="0">
                <a:solidFill>
                  <a:srgbClr val="131313"/>
                </a:solidFill>
                <a:latin typeface="Franklin Gothic Book"/>
                <a:cs typeface="Franklin Gothic Book"/>
              </a:rPr>
              <a:t>trays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are</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to</a:t>
            </a:r>
            <a:r>
              <a:rPr sz="1000" spc="-5" dirty="0">
                <a:solidFill>
                  <a:srgbClr val="131313"/>
                </a:solidFill>
                <a:latin typeface="Franklin Gothic Book"/>
                <a:cs typeface="Franklin Gothic Book"/>
              </a:rPr>
              <a:t> </a:t>
            </a:r>
            <a:r>
              <a:rPr sz="1000" dirty="0">
                <a:solidFill>
                  <a:srgbClr val="131313"/>
                </a:solidFill>
                <a:latin typeface="Franklin Gothic Book"/>
                <a:cs typeface="Franklin Gothic Book"/>
              </a:rPr>
              <a:t>be</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used</a:t>
            </a:r>
            <a:r>
              <a:rPr sz="1000" spc="-15" dirty="0">
                <a:solidFill>
                  <a:srgbClr val="131313"/>
                </a:solidFill>
                <a:latin typeface="Franklin Gothic Book"/>
                <a:cs typeface="Franklin Gothic Book"/>
              </a:rPr>
              <a:t> </a:t>
            </a:r>
            <a:r>
              <a:rPr sz="1000" dirty="0">
                <a:solidFill>
                  <a:srgbClr val="131313"/>
                </a:solidFill>
                <a:latin typeface="Franklin Gothic Book"/>
                <a:cs typeface="Franklin Gothic Book"/>
              </a:rPr>
              <a:t>while</a:t>
            </a:r>
            <a:r>
              <a:rPr sz="1000" spc="-25" dirty="0">
                <a:solidFill>
                  <a:srgbClr val="131313"/>
                </a:solidFill>
                <a:latin typeface="Franklin Gothic Book"/>
                <a:cs typeface="Franklin Gothic Book"/>
              </a:rPr>
              <a:t> </a:t>
            </a:r>
            <a:r>
              <a:rPr sz="1000" dirty="0">
                <a:solidFill>
                  <a:srgbClr val="131313"/>
                </a:solidFill>
                <a:latin typeface="Franklin Gothic Book"/>
                <a:cs typeface="Franklin Gothic Book"/>
              </a:rPr>
              <a:t>vehicles</a:t>
            </a:r>
            <a:r>
              <a:rPr sz="1000" spc="-20" dirty="0">
                <a:solidFill>
                  <a:srgbClr val="131313"/>
                </a:solidFill>
                <a:latin typeface="Franklin Gothic Book"/>
                <a:cs typeface="Franklin Gothic Book"/>
              </a:rPr>
              <a:t> </a:t>
            </a:r>
            <a:r>
              <a:rPr sz="1000" dirty="0">
                <a:solidFill>
                  <a:srgbClr val="131313"/>
                </a:solidFill>
                <a:latin typeface="Franklin Gothic Book"/>
                <a:cs typeface="Franklin Gothic Book"/>
              </a:rPr>
              <a:t>are</a:t>
            </a:r>
            <a:r>
              <a:rPr sz="1000" spc="-15" dirty="0">
                <a:solidFill>
                  <a:srgbClr val="131313"/>
                </a:solidFill>
                <a:latin typeface="Franklin Gothic Book"/>
                <a:cs typeface="Franklin Gothic Book"/>
              </a:rPr>
              <a:t> </a:t>
            </a:r>
            <a:r>
              <a:rPr sz="1000" spc="-10" dirty="0">
                <a:solidFill>
                  <a:srgbClr val="131313"/>
                </a:solidFill>
                <a:latin typeface="Franklin Gothic Book"/>
                <a:cs typeface="Franklin Gothic Book"/>
              </a:rPr>
              <a:t>parked.</a:t>
            </a:r>
            <a:endParaRPr sz="1000">
              <a:latin typeface="Franklin Gothic Book"/>
              <a:cs typeface="Franklin Gothic Book"/>
            </a:endParaRPr>
          </a:p>
        </p:txBody>
      </p:sp>
      <p:pic>
        <p:nvPicPr>
          <p:cNvPr id="9" name="object 9"/>
          <p:cNvPicPr/>
          <p:nvPr/>
        </p:nvPicPr>
        <p:blipFill>
          <a:blip r:embed="rId3" cstate="print"/>
          <a:stretch>
            <a:fillRect/>
          </a:stretch>
        </p:blipFill>
        <p:spPr>
          <a:xfrm>
            <a:off x="5250941" y="946403"/>
            <a:ext cx="2868155" cy="3921251"/>
          </a:xfrm>
          <a:prstGeom prst="rect">
            <a:avLst/>
          </a:prstGeom>
        </p:spPr>
      </p:pic>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r>
              <a:rPr spc="-25" dirty="0"/>
              <a:t>10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grpSp>
        <p:nvGrpSpPr>
          <p:cNvPr id="3" name="object 3"/>
          <p:cNvGrpSpPr/>
          <p:nvPr/>
        </p:nvGrpSpPr>
        <p:grpSpPr>
          <a:xfrm>
            <a:off x="144018" y="144018"/>
            <a:ext cx="8856345" cy="647700"/>
            <a:chOff x="144018" y="144018"/>
            <a:chExt cx="8856345" cy="647700"/>
          </a:xfrm>
        </p:grpSpPr>
        <p:sp>
          <p:nvSpPr>
            <p:cNvPr id="4" name="object 4"/>
            <p:cNvSpPr/>
            <p:nvPr/>
          </p:nvSpPr>
          <p:spPr>
            <a:xfrm>
              <a:off x="144018" y="144018"/>
              <a:ext cx="8856345" cy="647700"/>
            </a:xfrm>
            <a:custGeom>
              <a:avLst/>
              <a:gdLst/>
              <a:ahLst/>
              <a:cxnLst/>
              <a:rect l="l" t="t" r="r" b="b"/>
              <a:pathLst>
                <a:path w="8856345" h="647700">
                  <a:moveTo>
                    <a:pt x="8855964" y="0"/>
                  </a:moveTo>
                  <a:lnTo>
                    <a:pt x="0" y="0"/>
                  </a:lnTo>
                  <a:lnTo>
                    <a:pt x="0" y="647700"/>
                  </a:lnTo>
                  <a:lnTo>
                    <a:pt x="8855964" y="647700"/>
                  </a:lnTo>
                  <a:lnTo>
                    <a:pt x="8855964" y="0"/>
                  </a:lnTo>
                  <a:close/>
                </a:path>
              </a:pathLst>
            </a:custGeom>
            <a:solidFill>
              <a:srgbClr val="122239"/>
            </a:solidFill>
          </p:spPr>
          <p:txBody>
            <a:bodyPr wrap="square" lIns="0" tIns="0" rIns="0" bIns="0" rtlCol="0"/>
            <a:lstStyle/>
            <a:p>
              <a:endParaRPr/>
            </a:p>
          </p:txBody>
        </p:sp>
        <p:pic>
          <p:nvPicPr>
            <p:cNvPr id="5" name="object 5"/>
            <p:cNvPicPr/>
            <p:nvPr/>
          </p:nvPicPr>
          <p:blipFill>
            <a:blip r:embed="rId2" cstate="print"/>
            <a:stretch>
              <a:fillRect/>
            </a:stretch>
          </p:blipFill>
          <p:spPr>
            <a:xfrm>
              <a:off x="8300465" y="261366"/>
              <a:ext cx="422147" cy="421373"/>
            </a:xfrm>
            <a:prstGeom prst="rect">
              <a:avLst/>
            </a:prstGeom>
          </p:spPr>
        </p:pic>
      </p:grpSp>
      <p:sp>
        <p:nvSpPr>
          <p:cNvPr id="6" name="object 6"/>
          <p:cNvSpPr txBox="1">
            <a:spLocks noGrp="1"/>
          </p:cNvSpPr>
          <p:nvPr>
            <p:ph type="title"/>
          </p:nvPr>
        </p:nvSpPr>
        <p:spPr>
          <a:xfrm>
            <a:off x="144018" y="144018"/>
            <a:ext cx="8856345" cy="647700"/>
          </a:xfrm>
          <a:prstGeom prst="rect">
            <a:avLst/>
          </a:prstGeom>
        </p:spPr>
        <p:txBody>
          <a:bodyPr vert="horz" wrap="square" lIns="0" tIns="179705" rIns="0" bIns="0" rtlCol="0">
            <a:spAutoFit/>
          </a:bodyPr>
          <a:lstStyle/>
          <a:p>
            <a:pPr marL="287655">
              <a:lnSpc>
                <a:spcPct val="100000"/>
              </a:lnSpc>
              <a:spcBef>
                <a:spcPts val="1415"/>
              </a:spcBef>
            </a:pPr>
            <a:r>
              <a:rPr dirty="0"/>
              <a:t>GAHCHO</a:t>
            </a:r>
            <a:r>
              <a:rPr spc="-15" dirty="0"/>
              <a:t> </a:t>
            </a:r>
            <a:r>
              <a:rPr dirty="0"/>
              <a:t>KUÉ</a:t>
            </a:r>
            <a:r>
              <a:rPr spc="-5" dirty="0"/>
              <a:t> </a:t>
            </a:r>
            <a:r>
              <a:rPr dirty="0"/>
              <a:t>MINE SITE</a:t>
            </a:r>
            <a:r>
              <a:rPr spc="-5" dirty="0"/>
              <a:t> </a:t>
            </a:r>
            <a:r>
              <a:rPr dirty="0"/>
              <a:t>–</a:t>
            </a:r>
            <a:r>
              <a:rPr spc="20" dirty="0"/>
              <a:t> </a:t>
            </a:r>
            <a:r>
              <a:rPr dirty="0"/>
              <a:t>SPILL</a:t>
            </a:r>
            <a:r>
              <a:rPr spc="-5" dirty="0"/>
              <a:t> </a:t>
            </a:r>
            <a:r>
              <a:rPr dirty="0"/>
              <a:t>CLEAN-UP</a:t>
            </a:r>
            <a:r>
              <a:rPr spc="-5" dirty="0"/>
              <a:t> </a:t>
            </a:r>
            <a:r>
              <a:rPr dirty="0"/>
              <a:t>/</a:t>
            </a:r>
            <a:r>
              <a:rPr spc="5" dirty="0"/>
              <a:t> </a:t>
            </a:r>
            <a:r>
              <a:rPr spc="-10" dirty="0"/>
              <a:t>REMEDIATION</a:t>
            </a:r>
          </a:p>
        </p:txBody>
      </p:sp>
      <p:pic>
        <p:nvPicPr>
          <p:cNvPr id="7" name="object 7"/>
          <p:cNvPicPr/>
          <p:nvPr/>
        </p:nvPicPr>
        <p:blipFill>
          <a:blip r:embed="rId3" cstate="print"/>
          <a:stretch>
            <a:fillRect/>
          </a:stretch>
        </p:blipFill>
        <p:spPr>
          <a:xfrm>
            <a:off x="5323332" y="945641"/>
            <a:ext cx="1525523" cy="2151790"/>
          </a:xfrm>
          <a:prstGeom prst="rect">
            <a:avLst/>
          </a:prstGeom>
        </p:spPr>
      </p:pic>
      <p:sp>
        <p:nvSpPr>
          <p:cNvPr id="8" name="object 8"/>
          <p:cNvSpPr/>
          <p:nvPr/>
        </p:nvSpPr>
        <p:spPr>
          <a:xfrm>
            <a:off x="285750" y="984501"/>
            <a:ext cx="4784090" cy="3607435"/>
          </a:xfrm>
          <a:custGeom>
            <a:avLst/>
            <a:gdLst/>
            <a:ahLst/>
            <a:cxnLst/>
            <a:rect l="l" t="t" r="r" b="b"/>
            <a:pathLst>
              <a:path w="4784090" h="3607435">
                <a:moveTo>
                  <a:pt x="0" y="165684"/>
                </a:moveTo>
                <a:lnTo>
                  <a:pt x="5918" y="121639"/>
                </a:lnTo>
                <a:lnTo>
                  <a:pt x="22621" y="82060"/>
                </a:lnTo>
                <a:lnTo>
                  <a:pt x="48528" y="48528"/>
                </a:lnTo>
                <a:lnTo>
                  <a:pt x="82060" y="22621"/>
                </a:lnTo>
                <a:lnTo>
                  <a:pt x="121639" y="5918"/>
                </a:lnTo>
                <a:lnTo>
                  <a:pt x="165684" y="0"/>
                </a:lnTo>
                <a:lnTo>
                  <a:pt x="4618151" y="0"/>
                </a:lnTo>
                <a:lnTo>
                  <a:pt x="4662196" y="5918"/>
                </a:lnTo>
                <a:lnTo>
                  <a:pt x="4701775" y="22621"/>
                </a:lnTo>
                <a:lnTo>
                  <a:pt x="4735307" y="48528"/>
                </a:lnTo>
                <a:lnTo>
                  <a:pt x="4761214" y="82060"/>
                </a:lnTo>
                <a:lnTo>
                  <a:pt x="4777917" y="121639"/>
                </a:lnTo>
                <a:lnTo>
                  <a:pt x="4783836" y="165684"/>
                </a:lnTo>
                <a:lnTo>
                  <a:pt x="4783836" y="3441623"/>
                </a:lnTo>
                <a:lnTo>
                  <a:pt x="4777917" y="3485668"/>
                </a:lnTo>
                <a:lnTo>
                  <a:pt x="4761214" y="3525247"/>
                </a:lnTo>
                <a:lnTo>
                  <a:pt x="4735307" y="3558779"/>
                </a:lnTo>
                <a:lnTo>
                  <a:pt x="4701775" y="3584686"/>
                </a:lnTo>
                <a:lnTo>
                  <a:pt x="4662196" y="3601389"/>
                </a:lnTo>
                <a:lnTo>
                  <a:pt x="4618151" y="3607308"/>
                </a:lnTo>
                <a:lnTo>
                  <a:pt x="165684" y="3607308"/>
                </a:lnTo>
                <a:lnTo>
                  <a:pt x="121639" y="3601389"/>
                </a:lnTo>
                <a:lnTo>
                  <a:pt x="82060" y="3584686"/>
                </a:lnTo>
                <a:lnTo>
                  <a:pt x="48528" y="3558779"/>
                </a:lnTo>
                <a:lnTo>
                  <a:pt x="22621" y="3525247"/>
                </a:lnTo>
                <a:lnTo>
                  <a:pt x="5918" y="3485668"/>
                </a:lnTo>
                <a:lnTo>
                  <a:pt x="0" y="3441623"/>
                </a:lnTo>
                <a:lnTo>
                  <a:pt x="0" y="165684"/>
                </a:lnTo>
                <a:close/>
              </a:path>
            </a:pathLst>
          </a:custGeom>
          <a:ln w="10795">
            <a:solidFill>
              <a:srgbClr val="131313"/>
            </a:solidFill>
          </a:ln>
        </p:spPr>
        <p:txBody>
          <a:bodyPr wrap="square" lIns="0" tIns="0" rIns="0" bIns="0" rtlCol="0"/>
          <a:lstStyle/>
          <a:p>
            <a:endParaRPr/>
          </a:p>
        </p:txBody>
      </p:sp>
      <p:sp>
        <p:nvSpPr>
          <p:cNvPr id="9" name="object 9"/>
          <p:cNvSpPr txBox="1">
            <a:spLocks noGrp="1"/>
          </p:cNvSpPr>
          <p:nvPr>
            <p:ph type="body" idx="1"/>
          </p:nvPr>
        </p:nvSpPr>
        <p:spPr>
          <a:prstGeom prst="rect">
            <a:avLst/>
          </a:prstGeom>
        </p:spPr>
        <p:txBody>
          <a:bodyPr vert="horz" wrap="square" lIns="0" tIns="12065" rIns="0" bIns="0" rtlCol="0">
            <a:spAutoFit/>
          </a:bodyPr>
          <a:lstStyle/>
          <a:p>
            <a:pPr marL="12700">
              <a:lnSpc>
                <a:spcPct val="100000"/>
              </a:lnSpc>
              <a:spcBef>
                <a:spcPts val="95"/>
              </a:spcBef>
            </a:pPr>
            <a:r>
              <a:rPr dirty="0"/>
              <a:t>SPILL</a:t>
            </a:r>
            <a:r>
              <a:rPr spc="-10" dirty="0"/>
              <a:t> CLEAN-</a:t>
            </a:r>
            <a:r>
              <a:rPr dirty="0"/>
              <a:t>UP</a:t>
            </a:r>
            <a:r>
              <a:rPr spc="-5" dirty="0"/>
              <a:t> </a:t>
            </a:r>
            <a:r>
              <a:rPr dirty="0"/>
              <a:t>/</a:t>
            </a:r>
            <a:r>
              <a:rPr spc="-20" dirty="0"/>
              <a:t> </a:t>
            </a:r>
            <a:r>
              <a:rPr spc="-10" dirty="0"/>
              <a:t>REMEDIATION</a:t>
            </a:r>
          </a:p>
          <a:p>
            <a:pPr>
              <a:lnSpc>
                <a:spcPct val="100000"/>
              </a:lnSpc>
              <a:spcBef>
                <a:spcPts val="35"/>
              </a:spcBef>
            </a:pPr>
            <a:endParaRPr sz="1450"/>
          </a:p>
          <a:p>
            <a:pPr marL="12700" marR="189865">
              <a:lnSpc>
                <a:spcPct val="100000"/>
              </a:lnSpc>
            </a:pPr>
            <a:r>
              <a:rPr dirty="0"/>
              <a:t>Spills must</a:t>
            </a:r>
            <a:r>
              <a:rPr spc="-20" dirty="0"/>
              <a:t> </a:t>
            </a:r>
            <a:r>
              <a:rPr dirty="0"/>
              <a:t>be</a:t>
            </a:r>
            <a:r>
              <a:rPr spc="-25" dirty="0"/>
              <a:t> </a:t>
            </a:r>
            <a:r>
              <a:rPr spc="-10" dirty="0"/>
              <a:t>completely</a:t>
            </a:r>
            <a:r>
              <a:rPr spc="-35" dirty="0"/>
              <a:t> </a:t>
            </a:r>
            <a:r>
              <a:rPr spc="-20" dirty="0"/>
              <a:t>cleaned-</a:t>
            </a:r>
            <a:r>
              <a:rPr dirty="0"/>
              <a:t>up</a:t>
            </a:r>
            <a:r>
              <a:rPr spc="-10" dirty="0"/>
              <a:t> </a:t>
            </a:r>
            <a:r>
              <a:rPr dirty="0"/>
              <a:t>as</a:t>
            </a:r>
            <a:r>
              <a:rPr spc="-20" dirty="0"/>
              <a:t> </a:t>
            </a:r>
            <a:r>
              <a:rPr dirty="0"/>
              <a:t>soon</a:t>
            </a:r>
            <a:r>
              <a:rPr spc="-15" dirty="0"/>
              <a:t> </a:t>
            </a:r>
            <a:r>
              <a:rPr dirty="0"/>
              <a:t>as</a:t>
            </a:r>
            <a:r>
              <a:rPr spc="-20" dirty="0"/>
              <a:t> </a:t>
            </a:r>
            <a:r>
              <a:rPr spc="-10" dirty="0"/>
              <a:t>possible </a:t>
            </a:r>
            <a:r>
              <a:rPr dirty="0"/>
              <a:t>after</a:t>
            </a:r>
            <a:r>
              <a:rPr spc="-50" dirty="0"/>
              <a:t> </a:t>
            </a:r>
            <a:r>
              <a:rPr dirty="0"/>
              <a:t>they</a:t>
            </a:r>
            <a:r>
              <a:rPr spc="-60" dirty="0"/>
              <a:t> </a:t>
            </a:r>
            <a:r>
              <a:rPr spc="-10" dirty="0"/>
              <a:t>occur:</a:t>
            </a:r>
          </a:p>
          <a:p>
            <a:pPr>
              <a:lnSpc>
                <a:spcPct val="100000"/>
              </a:lnSpc>
              <a:spcBef>
                <a:spcPts val="50"/>
              </a:spcBef>
            </a:pPr>
            <a:endParaRPr sz="1450"/>
          </a:p>
          <a:p>
            <a:pPr marL="297815" marR="136525" indent="-285750">
              <a:lnSpc>
                <a:spcPct val="100000"/>
              </a:lnSpc>
              <a:buFont typeface="Arial"/>
              <a:buChar char="•"/>
              <a:tabLst>
                <a:tab pos="297815" algn="l"/>
                <a:tab pos="298450" algn="l"/>
              </a:tabLst>
            </a:pPr>
            <a:r>
              <a:rPr sz="1100" dirty="0"/>
              <a:t>If</a:t>
            </a:r>
            <a:r>
              <a:rPr sz="1100" spc="-35" dirty="0"/>
              <a:t> </a:t>
            </a:r>
            <a:r>
              <a:rPr sz="1100" dirty="0"/>
              <a:t>your</a:t>
            </a:r>
            <a:r>
              <a:rPr sz="1100" spc="-10" dirty="0"/>
              <a:t> </a:t>
            </a:r>
            <a:r>
              <a:rPr sz="1100" dirty="0"/>
              <a:t>vehicle</a:t>
            </a:r>
            <a:r>
              <a:rPr sz="1100" spc="-10" dirty="0"/>
              <a:t> </a:t>
            </a:r>
            <a:r>
              <a:rPr sz="1100" dirty="0"/>
              <a:t>is</a:t>
            </a:r>
            <a:r>
              <a:rPr sz="1100" spc="-30" dirty="0"/>
              <a:t> </a:t>
            </a:r>
            <a:r>
              <a:rPr sz="1100" dirty="0"/>
              <a:t>involved</a:t>
            </a:r>
            <a:r>
              <a:rPr sz="1100" spc="-10" dirty="0"/>
              <a:t> </a:t>
            </a:r>
            <a:r>
              <a:rPr sz="1100" dirty="0"/>
              <a:t>in</a:t>
            </a:r>
            <a:r>
              <a:rPr sz="1100" spc="-35" dirty="0"/>
              <a:t> </a:t>
            </a:r>
            <a:r>
              <a:rPr sz="1100" dirty="0"/>
              <a:t>a</a:t>
            </a:r>
            <a:r>
              <a:rPr sz="1100" spc="-20" dirty="0"/>
              <a:t> </a:t>
            </a:r>
            <a:r>
              <a:rPr sz="1100" dirty="0"/>
              <a:t>spill,</a:t>
            </a:r>
            <a:r>
              <a:rPr sz="1100" spc="-30" dirty="0"/>
              <a:t> </a:t>
            </a:r>
            <a:r>
              <a:rPr sz="1100" dirty="0"/>
              <a:t>you</a:t>
            </a:r>
            <a:r>
              <a:rPr sz="1100" spc="-15" dirty="0"/>
              <a:t> </a:t>
            </a:r>
            <a:r>
              <a:rPr sz="1100" dirty="0"/>
              <a:t>are</a:t>
            </a:r>
            <a:r>
              <a:rPr sz="1100" spc="-20" dirty="0"/>
              <a:t> </a:t>
            </a:r>
            <a:r>
              <a:rPr sz="1100" dirty="0"/>
              <a:t>responsible</a:t>
            </a:r>
            <a:r>
              <a:rPr sz="1100" spc="-5" dirty="0"/>
              <a:t> </a:t>
            </a:r>
            <a:r>
              <a:rPr sz="1100" dirty="0"/>
              <a:t>for</a:t>
            </a:r>
            <a:r>
              <a:rPr sz="1100" spc="-35" dirty="0"/>
              <a:t> </a:t>
            </a:r>
            <a:r>
              <a:rPr sz="1100" spc="-10" dirty="0"/>
              <a:t>initiating</a:t>
            </a:r>
            <a:r>
              <a:rPr sz="1100" spc="-20" dirty="0"/>
              <a:t> </a:t>
            </a:r>
            <a:r>
              <a:rPr sz="1100" spc="-50" dirty="0"/>
              <a:t>a </a:t>
            </a:r>
            <a:r>
              <a:rPr sz="1100" spc="-10" dirty="0"/>
              <a:t>clean-</a:t>
            </a:r>
            <a:r>
              <a:rPr sz="1100" dirty="0"/>
              <a:t>up</a:t>
            </a:r>
            <a:r>
              <a:rPr sz="1100" spc="-5" dirty="0"/>
              <a:t> </a:t>
            </a:r>
            <a:r>
              <a:rPr sz="1100" spc="-10" dirty="0"/>
              <a:t>immediately.</a:t>
            </a:r>
            <a:r>
              <a:rPr sz="1100" spc="5" dirty="0"/>
              <a:t> </a:t>
            </a:r>
            <a:r>
              <a:rPr sz="1100" dirty="0"/>
              <a:t>If</a:t>
            </a:r>
            <a:r>
              <a:rPr sz="1100" spc="-20" dirty="0"/>
              <a:t> </a:t>
            </a:r>
            <a:r>
              <a:rPr sz="1100" dirty="0"/>
              <a:t>you</a:t>
            </a:r>
            <a:r>
              <a:rPr sz="1100" spc="-5" dirty="0"/>
              <a:t> </a:t>
            </a:r>
            <a:r>
              <a:rPr sz="1100" dirty="0"/>
              <a:t>require</a:t>
            </a:r>
            <a:r>
              <a:rPr sz="1100" spc="-10" dirty="0"/>
              <a:t> </a:t>
            </a:r>
            <a:r>
              <a:rPr sz="1100" dirty="0"/>
              <a:t>assistance</a:t>
            </a:r>
            <a:r>
              <a:rPr sz="1100" spc="5" dirty="0"/>
              <a:t> </a:t>
            </a:r>
            <a:r>
              <a:rPr sz="1100" dirty="0"/>
              <a:t>with</a:t>
            </a:r>
            <a:r>
              <a:rPr sz="1100" spc="-25" dirty="0"/>
              <a:t> </a:t>
            </a:r>
            <a:r>
              <a:rPr sz="1100" dirty="0"/>
              <a:t>the</a:t>
            </a:r>
            <a:r>
              <a:rPr sz="1100" spc="-10" dirty="0"/>
              <a:t> clean-</a:t>
            </a:r>
            <a:r>
              <a:rPr sz="1100" spc="-25" dirty="0"/>
              <a:t>up, </a:t>
            </a:r>
            <a:r>
              <a:rPr sz="1100" dirty="0"/>
              <a:t>please</a:t>
            </a:r>
            <a:r>
              <a:rPr sz="1100" spc="-25" dirty="0"/>
              <a:t> </a:t>
            </a:r>
            <a:r>
              <a:rPr sz="1100" dirty="0"/>
              <a:t>let</a:t>
            </a:r>
            <a:r>
              <a:rPr sz="1100" spc="-25" dirty="0"/>
              <a:t> </a:t>
            </a:r>
            <a:r>
              <a:rPr sz="1100" dirty="0"/>
              <a:t>‘Dispatch’</a:t>
            </a:r>
            <a:r>
              <a:rPr sz="1100" spc="-10" dirty="0"/>
              <a:t> </a:t>
            </a:r>
            <a:r>
              <a:rPr sz="1100" dirty="0"/>
              <a:t>know</a:t>
            </a:r>
            <a:r>
              <a:rPr sz="1100" spc="-30" dirty="0"/>
              <a:t> </a:t>
            </a:r>
            <a:r>
              <a:rPr sz="1100" dirty="0"/>
              <a:t>when</a:t>
            </a:r>
            <a:r>
              <a:rPr sz="1100" spc="-25" dirty="0"/>
              <a:t> </a:t>
            </a:r>
            <a:r>
              <a:rPr sz="1100" dirty="0"/>
              <a:t>you</a:t>
            </a:r>
            <a:r>
              <a:rPr sz="1100" spc="-20" dirty="0"/>
              <a:t> </a:t>
            </a:r>
            <a:r>
              <a:rPr sz="1100" dirty="0"/>
              <a:t>call</a:t>
            </a:r>
            <a:r>
              <a:rPr sz="1100" spc="-25" dirty="0"/>
              <a:t> </a:t>
            </a:r>
            <a:r>
              <a:rPr sz="1100" dirty="0"/>
              <a:t>to</a:t>
            </a:r>
            <a:r>
              <a:rPr sz="1100" spc="-25" dirty="0"/>
              <a:t> </a:t>
            </a:r>
            <a:r>
              <a:rPr sz="1100" dirty="0"/>
              <a:t>report</a:t>
            </a:r>
            <a:r>
              <a:rPr sz="1100" spc="-20" dirty="0"/>
              <a:t> </a:t>
            </a:r>
            <a:r>
              <a:rPr sz="1100" dirty="0"/>
              <a:t>the</a:t>
            </a:r>
            <a:r>
              <a:rPr sz="1100" spc="-25" dirty="0"/>
              <a:t> </a:t>
            </a:r>
            <a:r>
              <a:rPr sz="1100" dirty="0"/>
              <a:t>spill,</a:t>
            </a:r>
            <a:r>
              <a:rPr sz="1100" spc="-35" dirty="0"/>
              <a:t> </a:t>
            </a:r>
            <a:r>
              <a:rPr sz="1100" dirty="0"/>
              <a:t>and</a:t>
            </a:r>
            <a:r>
              <a:rPr sz="1100" spc="-25" dirty="0"/>
              <a:t> </a:t>
            </a:r>
            <a:r>
              <a:rPr sz="1100" spc="-20" dirty="0"/>
              <a:t>they </a:t>
            </a:r>
            <a:r>
              <a:rPr sz="1100" dirty="0"/>
              <a:t>will</a:t>
            </a:r>
            <a:r>
              <a:rPr sz="1100" spc="-70" dirty="0"/>
              <a:t> </a:t>
            </a:r>
            <a:r>
              <a:rPr sz="1100" dirty="0"/>
              <a:t>coordinate</a:t>
            </a:r>
            <a:r>
              <a:rPr sz="1100" spc="-35" dirty="0"/>
              <a:t> </a:t>
            </a:r>
            <a:r>
              <a:rPr sz="1100" spc="-10" dirty="0"/>
              <a:t>assistance.</a:t>
            </a:r>
            <a:endParaRPr sz="1100"/>
          </a:p>
          <a:p>
            <a:pPr>
              <a:lnSpc>
                <a:spcPct val="100000"/>
              </a:lnSpc>
              <a:spcBef>
                <a:spcPts val="15"/>
              </a:spcBef>
              <a:buClr>
                <a:srgbClr val="131313"/>
              </a:buClr>
              <a:buFont typeface="Arial"/>
              <a:buChar char="•"/>
            </a:pPr>
            <a:endParaRPr sz="1150"/>
          </a:p>
          <a:p>
            <a:pPr marL="297815" marR="5080" indent="-285750">
              <a:lnSpc>
                <a:spcPct val="100000"/>
              </a:lnSpc>
              <a:buFont typeface="Arial"/>
              <a:buChar char="•"/>
              <a:tabLst>
                <a:tab pos="297815" algn="l"/>
                <a:tab pos="298450" algn="l"/>
              </a:tabLst>
            </a:pPr>
            <a:r>
              <a:rPr sz="1100" dirty="0"/>
              <a:t>Spill</a:t>
            </a:r>
            <a:r>
              <a:rPr sz="1100" spc="-65" dirty="0"/>
              <a:t> </a:t>
            </a:r>
            <a:r>
              <a:rPr sz="1100" dirty="0"/>
              <a:t>response</a:t>
            </a:r>
            <a:r>
              <a:rPr sz="1100" spc="-35" dirty="0"/>
              <a:t> </a:t>
            </a:r>
            <a:r>
              <a:rPr sz="1100" dirty="0"/>
              <a:t>equipment,</a:t>
            </a:r>
            <a:r>
              <a:rPr sz="1100" spc="-25" dirty="0"/>
              <a:t> </a:t>
            </a:r>
            <a:r>
              <a:rPr sz="1100" dirty="0"/>
              <a:t>including</a:t>
            </a:r>
            <a:r>
              <a:rPr sz="1100" spc="-55" dirty="0"/>
              <a:t> </a:t>
            </a:r>
            <a:r>
              <a:rPr sz="1100" dirty="0"/>
              <a:t>an</a:t>
            </a:r>
            <a:r>
              <a:rPr sz="1100" spc="-45" dirty="0"/>
              <a:t> </a:t>
            </a:r>
            <a:r>
              <a:rPr sz="1100" dirty="0"/>
              <a:t>emergency</a:t>
            </a:r>
            <a:r>
              <a:rPr sz="1100" spc="-25" dirty="0"/>
              <a:t> </a:t>
            </a:r>
            <a:r>
              <a:rPr sz="1100" dirty="0"/>
              <a:t>response</a:t>
            </a:r>
            <a:r>
              <a:rPr sz="1100" spc="-40" dirty="0"/>
              <a:t> </a:t>
            </a:r>
            <a:r>
              <a:rPr sz="1100" dirty="0"/>
              <a:t>trailer</a:t>
            </a:r>
            <a:r>
              <a:rPr sz="1100" spc="-40" dirty="0"/>
              <a:t> </a:t>
            </a:r>
            <a:r>
              <a:rPr sz="1100" spc="-25" dirty="0"/>
              <a:t>and </a:t>
            </a:r>
            <a:r>
              <a:rPr sz="1100" dirty="0"/>
              <a:t>spill</a:t>
            </a:r>
            <a:r>
              <a:rPr sz="1100" spc="-45" dirty="0"/>
              <a:t> </a:t>
            </a:r>
            <a:r>
              <a:rPr sz="1100" dirty="0"/>
              <a:t>absorbents, are</a:t>
            </a:r>
            <a:r>
              <a:rPr sz="1100" spc="-25" dirty="0"/>
              <a:t> </a:t>
            </a:r>
            <a:r>
              <a:rPr sz="1100" dirty="0"/>
              <a:t>located</a:t>
            </a:r>
            <a:r>
              <a:rPr sz="1100" spc="-25" dirty="0"/>
              <a:t> </a:t>
            </a:r>
            <a:r>
              <a:rPr sz="1100" dirty="0"/>
              <a:t>at</a:t>
            </a:r>
            <a:r>
              <a:rPr sz="1100" spc="-30" dirty="0"/>
              <a:t> </a:t>
            </a:r>
            <a:r>
              <a:rPr sz="1100" dirty="0"/>
              <a:t>both</a:t>
            </a:r>
            <a:r>
              <a:rPr sz="1100" spc="-20" dirty="0"/>
              <a:t> </a:t>
            </a:r>
            <a:r>
              <a:rPr sz="1100" dirty="0"/>
              <a:t>the</a:t>
            </a:r>
            <a:r>
              <a:rPr sz="1100" spc="-25" dirty="0"/>
              <a:t> </a:t>
            </a:r>
            <a:r>
              <a:rPr sz="1100" dirty="0"/>
              <a:t>Gahcho Kué</a:t>
            </a:r>
            <a:r>
              <a:rPr sz="1100" spc="-30" dirty="0"/>
              <a:t> </a:t>
            </a:r>
            <a:r>
              <a:rPr sz="1100" dirty="0"/>
              <a:t>Site</a:t>
            </a:r>
            <a:r>
              <a:rPr sz="1100" spc="-25" dirty="0"/>
              <a:t> </a:t>
            </a:r>
            <a:r>
              <a:rPr sz="1100" dirty="0"/>
              <a:t>and</a:t>
            </a:r>
            <a:r>
              <a:rPr sz="1100" spc="-30" dirty="0"/>
              <a:t> </a:t>
            </a:r>
            <a:r>
              <a:rPr sz="1100" dirty="0"/>
              <a:t>at</a:t>
            </a:r>
            <a:r>
              <a:rPr sz="1100" spc="-25" dirty="0"/>
              <a:t> the </a:t>
            </a:r>
            <a:r>
              <a:rPr sz="1100" dirty="0"/>
              <a:t>Margaret</a:t>
            </a:r>
            <a:r>
              <a:rPr sz="1100" spc="-55" dirty="0"/>
              <a:t> </a:t>
            </a:r>
            <a:r>
              <a:rPr sz="1100" dirty="0"/>
              <a:t>Lake</a:t>
            </a:r>
            <a:r>
              <a:rPr sz="1100" spc="-60" dirty="0"/>
              <a:t> </a:t>
            </a:r>
            <a:r>
              <a:rPr sz="1100" dirty="0"/>
              <a:t>construction</a:t>
            </a:r>
            <a:r>
              <a:rPr sz="1100" spc="-40" dirty="0"/>
              <a:t> </a:t>
            </a:r>
            <a:r>
              <a:rPr sz="1100" dirty="0"/>
              <a:t>contractor’s</a:t>
            </a:r>
            <a:r>
              <a:rPr sz="1100" spc="-40" dirty="0"/>
              <a:t> </a:t>
            </a:r>
            <a:r>
              <a:rPr sz="1100" spc="-10" dirty="0"/>
              <a:t>Camp.</a:t>
            </a:r>
            <a:endParaRPr sz="1100"/>
          </a:p>
          <a:p>
            <a:pPr>
              <a:lnSpc>
                <a:spcPct val="100000"/>
              </a:lnSpc>
              <a:spcBef>
                <a:spcPts val="15"/>
              </a:spcBef>
              <a:buClr>
                <a:srgbClr val="131313"/>
              </a:buClr>
              <a:buFont typeface="Arial"/>
              <a:buChar char="•"/>
            </a:pPr>
            <a:endParaRPr sz="1150"/>
          </a:p>
          <a:p>
            <a:pPr marL="297815" marR="450215" indent="-285750">
              <a:lnSpc>
                <a:spcPct val="100000"/>
              </a:lnSpc>
              <a:buFont typeface="Arial"/>
              <a:buChar char="•"/>
              <a:tabLst>
                <a:tab pos="297815" algn="l"/>
                <a:tab pos="298450" algn="l"/>
              </a:tabLst>
            </a:pPr>
            <a:r>
              <a:rPr sz="1100" dirty="0"/>
              <a:t>Winter</a:t>
            </a:r>
            <a:r>
              <a:rPr sz="1100" spc="-35" dirty="0"/>
              <a:t> </a:t>
            </a:r>
            <a:r>
              <a:rPr sz="1100" dirty="0"/>
              <a:t>Road</a:t>
            </a:r>
            <a:r>
              <a:rPr sz="1100" spc="-40" dirty="0"/>
              <a:t> </a:t>
            </a:r>
            <a:r>
              <a:rPr sz="1100" dirty="0"/>
              <a:t>Security</a:t>
            </a:r>
            <a:r>
              <a:rPr sz="1100" spc="-25" dirty="0"/>
              <a:t> </a:t>
            </a:r>
            <a:r>
              <a:rPr sz="1100" dirty="0"/>
              <a:t>will</a:t>
            </a:r>
            <a:r>
              <a:rPr sz="1100" spc="-60" dirty="0"/>
              <a:t> </a:t>
            </a:r>
            <a:r>
              <a:rPr sz="1100" dirty="0"/>
              <a:t>have</a:t>
            </a:r>
            <a:r>
              <a:rPr sz="1100" spc="-25" dirty="0"/>
              <a:t> </a:t>
            </a:r>
            <a:r>
              <a:rPr sz="1100" dirty="0"/>
              <a:t>spill</a:t>
            </a:r>
            <a:r>
              <a:rPr sz="1100" spc="-50" dirty="0"/>
              <a:t> </a:t>
            </a:r>
            <a:r>
              <a:rPr sz="1100" dirty="0"/>
              <a:t>response</a:t>
            </a:r>
            <a:r>
              <a:rPr sz="1100" spc="-20" dirty="0"/>
              <a:t> </a:t>
            </a:r>
            <a:r>
              <a:rPr sz="1100" dirty="0"/>
              <a:t>equipment</a:t>
            </a:r>
            <a:r>
              <a:rPr sz="1100" spc="-30" dirty="0"/>
              <a:t> </a:t>
            </a:r>
            <a:r>
              <a:rPr sz="1100" dirty="0"/>
              <a:t>in</a:t>
            </a:r>
            <a:r>
              <a:rPr sz="1100" spc="-35" dirty="0"/>
              <a:t> </a:t>
            </a:r>
            <a:r>
              <a:rPr sz="1100" spc="-10" dirty="0"/>
              <a:t>their vehicles.</a:t>
            </a:r>
            <a:endParaRPr sz="1100"/>
          </a:p>
          <a:p>
            <a:pPr>
              <a:lnSpc>
                <a:spcPct val="100000"/>
              </a:lnSpc>
              <a:spcBef>
                <a:spcPts val="15"/>
              </a:spcBef>
              <a:buClr>
                <a:srgbClr val="131313"/>
              </a:buClr>
              <a:buFont typeface="Arial"/>
              <a:buChar char="•"/>
            </a:pPr>
            <a:endParaRPr sz="1150"/>
          </a:p>
          <a:p>
            <a:pPr marL="297815" marR="71120" indent="-285750">
              <a:lnSpc>
                <a:spcPct val="100000"/>
              </a:lnSpc>
              <a:buFont typeface="Arial"/>
              <a:buChar char="•"/>
              <a:tabLst>
                <a:tab pos="297815" algn="l"/>
                <a:tab pos="298450" algn="l"/>
              </a:tabLst>
            </a:pPr>
            <a:r>
              <a:rPr sz="1100" dirty="0"/>
              <a:t>Contaminated</a:t>
            </a:r>
            <a:r>
              <a:rPr sz="1100" spc="-15" dirty="0"/>
              <a:t> </a:t>
            </a:r>
            <a:r>
              <a:rPr sz="1100" dirty="0"/>
              <a:t>snow</a:t>
            </a:r>
            <a:r>
              <a:rPr sz="1100" spc="-25" dirty="0"/>
              <a:t> </a:t>
            </a:r>
            <a:r>
              <a:rPr sz="1100" dirty="0"/>
              <a:t>and</a:t>
            </a:r>
            <a:r>
              <a:rPr sz="1100" spc="-30" dirty="0"/>
              <a:t> </a:t>
            </a:r>
            <a:r>
              <a:rPr sz="1100" dirty="0"/>
              <a:t>ice</a:t>
            </a:r>
            <a:r>
              <a:rPr sz="1100" spc="-30" dirty="0"/>
              <a:t> </a:t>
            </a:r>
            <a:r>
              <a:rPr sz="1100" dirty="0"/>
              <a:t>must</a:t>
            </a:r>
            <a:r>
              <a:rPr sz="1100" spc="-20" dirty="0"/>
              <a:t> </a:t>
            </a:r>
            <a:r>
              <a:rPr sz="1100" dirty="0"/>
              <a:t>be</a:t>
            </a:r>
            <a:r>
              <a:rPr sz="1100" spc="-35" dirty="0"/>
              <a:t> </a:t>
            </a:r>
            <a:r>
              <a:rPr sz="1100" dirty="0"/>
              <a:t>disposed</a:t>
            </a:r>
            <a:r>
              <a:rPr sz="1100" spc="-35" dirty="0"/>
              <a:t> </a:t>
            </a:r>
            <a:r>
              <a:rPr sz="1100" dirty="0"/>
              <a:t>at</a:t>
            </a:r>
            <a:r>
              <a:rPr sz="1100" spc="-30" dirty="0"/>
              <a:t> </a:t>
            </a:r>
            <a:r>
              <a:rPr sz="1100" dirty="0"/>
              <a:t>the</a:t>
            </a:r>
            <a:r>
              <a:rPr sz="1100" spc="-25" dirty="0"/>
              <a:t> </a:t>
            </a:r>
            <a:r>
              <a:rPr sz="1100" dirty="0"/>
              <a:t>Gahcho</a:t>
            </a:r>
            <a:r>
              <a:rPr sz="1100" spc="-5" dirty="0"/>
              <a:t> </a:t>
            </a:r>
            <a:r>
              <a:rPr sz="1100" dirty="0"/>
              <a:t>Kué</a:t>
            </a:r>
            <a:r>
              <a:rPr sz="1100" spc="-30" dirty="0"/>
              <a:t> </a:t>
            </a:r>
            <a:r>
              <a:rPr sz="1100" spc="-20" dirty="0"/>
              <a:t>Site </a:t>
            </a:r>
            <a:r>
              <a:rPr sz="1100" dirty="0"/>
              <a:t>or</a:t>
            </a:r>
            <a:r>
              <a:rPr sz="1100" spc="-30" dirty="0"/>
              <a:t> </a:t>
            </a:r>
            <a:r>
              <a:rPr sz="1100" dirty="0"/>
              <a:t>with</a:t>
            </a:r>
            <a:r>
              <a:rPr sz="1100" spc="-35" dirty="0"/>
              <a:t> </a:t>
            </a:r>
            <a:r>
              <a:rPr sz="1100" dirty="0"/>
              <a:t>your</a:t>
            </a:r>
            <a:r>
              <a:rPr sz="1100" spc="-20" dirty="0"/>
              <a:t> </a:t>
            </a:r>
            <a:r>
              <a:rPr sz="1100" dirty="0"/>
              <a:t>Company’s</a:t>
            </a:r>
            <a:r>
              <a:rPr sz="1100" spc="-5" dirty="0"/>
              <a:t> </a:t>
            </a:r>
            <a:r>
              <a:rPr sz="1100" spc="-10" dirty="0"/>
              <a:t>Dispatch.</a:t>
            </a:r>
            <a:endParaRPr sz="1100"/>
          </a:p>
        </p:txBody>
      </p:sp>
      <p:pic>
        <p:nvPicPr>
          <p:cNvPr id="10" name="object 10"/>
          <p:cNvPicPr/>
          <p:nvPr/>
        </p:nvPicPr>
        <p:blipFill>
          <a:blip r:embed="rId4" cstate="print"/>
          <a:stretch>
            <a:fillRect/>
          </a:stretch>
        </p:blipFill>
        <p:spPr>
          <a:xfrm>
            <a:off x="5413247" y="3262884"/>
            <a:ext cx="3326891" cy="1328927"/>
          </a:xfrm>
          <a:prstGeom prst="rect">
            <a:avLst/>
          </a:prstGeom>
        </p:spPr>
      </p:pic>
      <p:pic>
        <p:nvPicPr>
          <p:cNvPr id="11" name="object 11"/>
          <p:cNvPicPr/>
          <p:nvPr/>
        </p:nvPicPr>
        <p:blipFill>
          <a:blip r:embed="rId5" cstate="print"/>
          <a:stretch>
            <a:fillRect/>
          </a:stretch>
        </p:blipFill>
        <p:spPr>
          <a:xfrm>
            <a:off x="7112520" y="1229868"/>
            <a:ext cx="1560562" cy="1674875"/>
          </a:xfrm>
          <a:prstGeom prst="rect">
            <a:avLst/>
          </a:prstGeom>
        </p:spPr>
      </p:pic>
      <p:sp>
        <p:nvSpPr>
          <p:cNvPr id="12" name="object 12"/>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r>
              <a:rPr spc="-25" dirty="0"/>
              <a:t>11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99437" y="32876"/>
            <a:ext cx="537845"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Arial"/>
                <a:cs typeface="Arial"/>
              </a:rPr>
              <a:t>[OFFICIAL]</a:t>
            </a:r>
            <a:endParaRPr sz="800">
              <a:latin typeface="Arial"/>
              <a:cs typeface="Arial"/>
            </a:endParaRPr>
          </a:p>
        </p:txBody>
      </p:sp>
      <p:pic>
        <p:nvPicPr>
          <p:cNvPr id="3" name="object 3"/>
          <p:cNvPicPr/>
          <p:nvPr/>
        </p:nvPicPr>
        <p:blipFill>
          <a:blip r:embed="rId2" cstate="print"/>
          <a:stretch>
            <a:fillRect/>
          </a:stretch>
        </p:blipFill>
        <p:spPr>
          <a:xfrm>
            <a:off x="0" y="0"/>
            <a:ext cx="9144000" cy="51434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ext Placeholder 1">
            <a:extLst>
              <a:ext uri="{FF2B5EF4-FFF2-40B4-BE49-F238E27FC236}">
                <a16:creationId xmlns:a16="http://schemas.microsoft.com/office/drawing/2014/main" id="{C7AE17F2-6D3C-19CF-6AAD-AA2611FCFCDF}"/>
              </a:ext>
            </a:extLst>
          </p:cNvPr>
          <p:cNvSpPr>
            <a:spLocks noGrp="1"/>
          </p:cNvSpPr>
          <p:nvPr>
            <p:ph type="body" sz="quarter" idx="14"/>
          </p:nvPr>
        </p:nvSpPr>
        <p:spPr>
          <a:xfrm>
            <a:off x="432000" y="4752000"/>
            <a:ext cx="7920000" cy="144000"/>
          </a:xfrm>
        </p:spPr>
        <p:txBody>
          <a:bodyPr/>
          <a:lstStyle/>
          <a:p>
            <a:r>
              <a:rPr lang="en-US" dirty="0"/>
              <a:t>GK</a:t>
            </a:r>
          </a:p>
        </p:txBody>
      </p:sp>
      <p:sp>
        <p:nvSpPr>
          <p:cNvPr id="1035" name="Text Placeholder 2">
            <a:extLst>
              <a:ext uri="{FF2B5EF4-FFF2-40B4-BE49-F238E27FC236}">
                <a16:creationId xmlns:a16="http://schemas.microsoft.com/office/drawing/2014/main" id="{212A5C64-C2C0-5CB3-5079-1E3B0AB16659}"/>
              </a:ext>
            </a:extLst>
          </p:cNvPr>
          <p:cNvSpPr>
            <a:spLocks noGrp="1"/>
          </p:cNvSpPr>
          <p:nvPr>
            <p:ph type="body" sz="quarter" idx="12"/>
          </p:nvPr>
        </p:nvSpPr>
        <p:spPr>
          <a:xfrm>
            <a:off x="4644000" y="4248000"/>
            <a:ext cx="4068000" cy="432000"/>
          </a:xfrm>
        </p:spPr>
        <p:txBody>
          <a:bodyPr/>
          <a:lstStyle/>
          <a:p>
            <a:endParaRPr lang="en-US" dirty="0"/>
          </a:p>
        </p:txBody>
      </p:sp>
      <p:pic>
        <p:nvPicPr>
          <p:cNvPr id="1028" name="Picture 4" descr="Image">
            <a:extLst>
              <a:ext uri="{FF2B5EF4-FFF2-40B4-BE49-F238E27FC236}">
                <a16:creationId xmlns:a16="http://schemas.microsoft.com/office/drawing/2014/main" id="{66188E6C-9C37-9E6D-DA68-CA2D2F5A03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
          <a:stretch/>
        </p:blipFill>
        <p:spPr bwMode="auto">
          <a:xfrm>
            <a:off x="4644000" y="1079999"/>
            <a:ext cx="4068000" cy="3096000"/>
          </a:xfrm>
          <a:prstGeom prst="rect">
            <a:avLst/>
          </a:prstGeom>
          <a:solidFill>
            <a:srgbClr val="FFFFFF"/>
          </a:solidFill>
        </p:spPr>
      </p:pic>
      <p:sp>
        <p:nvSpPr>
          <p:cNvPr id="1037" name="Text Placeholder 4">
            <a:extLst>
              <a:ext uri="{FF2B5EF4-FFF2-40B4-BE49-F238E27FC236}">
                <a16:creationId xmlns:a16="http://schemas.microsoft.com/office/drawing/2014/main" id="{9E03E3F3-3357-F35B-3EAE-998014989E89}"/>
              </a:ext>
            </a:extLst>
          </p:cNvPr>
          <p:cNvSpPr>
            <a:spLocks noGrp="1"/>
          </p:cNvSpPr>
          <p:nvPr>
            <p:ph type="body" sz="quarter" idx="11"/>
          </p:nvPr>
        </p:nvSpPr>
        <p:spPr>
          <a:xfrm>
            <a:off x="432000" y="4248000"/>
            <a:ext cx="4068000" cy="432000"/>
          </a:xfrm>
        </p:spPr>
        <p:txBody>
          <a:bodyPr/>
          <a:lstStyle/>
          <a:p>
            <a:r>
              <a:rPr lang="en-US" dirty="0"/>
              <a:t>Truck Fire on GK Spur Road</a:t>
            </a:r>
          </a:p>
        </p:txBody>
      </p:sp>
      <p:pic>
        <p:nvPicPr>
          <p:cNvPr id="1026" name="Picture 2" descr="Image">
            <a:extLst>
              <a:ext uri="{FF2B5EF4-FFF2-40B4-BE49-F238E27FC236}">
                <a16:creationId xmlns:a16="http://schemas.microsoft.com/office/drawing/2014/main" id="{74C77889-F59C-AC2B-1342-E0A7603572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2000" y="1079999"/>
            <a:ext cx="4068000" cy="3096000"/>
          </a:xfrm>
          <a:prstGeom prst="rect">
            <a:avLst/>
          </a:prstGeom>
          <a:solidFill>
            <a:srgbClr val="FFFFFF"/>
          </a:solidFill>
        </p:spPr>
      </p:pic>
      <p:sp>
        <p:nvSpPr>
          <p:cNvPr id="3" name="Text Placeholder 2">
            <a:extLst>
              <a:ext uri="{FF2B5EF4-FFF2-40B4-BE49-F238E27FC236}">
                <a16:creationId xmlns:a16="http://schemas.microsoft.com/office/drawing/2014/main" id="{C75537BF-9546-C073-EC64-E8D7881B525E}"/>
              </a:ext>
            </a:extLst>
          </p:cNvPr>
          <p:cNvSpPr>
            <a:spLocks noGrp="1"/>
          </p:cNvSpPr>
          <p:nvPr>
            <p:ph type="body" sz="quarter" idx="10"/>
          </p:nvPr>
        </p:nvSpPr>
        <p:spPr>
          <a:xfrm>
            <a:off x="432000" y="144000"/>
            <a:ext cx="7560000" cy="648000"/>
          </a:xfrm>
        </p:spPr>
        <p:txBody>
          <a:bodyPr anchor="ctr">
            <a:normAutofit/>
          </a:bodyPr>
          <a:lstStyle/>
          <a:p>
            <a:pPr>
              <a:spcAft>
                <a:spcPts val="600"/>
              </a:spcAft>
            </a:pPr>
            <a:r>
              <a:rPr lang="en-US" dirty="0"/>
              <a:t>Safety share</a:t>
            </a:r>
          </a:p>
        </p:txBody>
      </p:sp>
    </p:spTree>
    <p:extLst>
      <p:ext uri="{BB962C8B-B14F-4D97-AF65-F5344CB8AC3E}">
        <p14:creationId xmlns:p14="http://schemas.microsoft.com/office/powerpoint/2010/main" val="48445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2000" y="1031966"/>
            <a:ext cx="8280000" cy="3128553"/>
          </a:xfrm>
        </p:spPr>
        <p:txBody>
          <a:bodyPr>
            <a:normAutofit/>
          </a:bodyPr>
          <a:lstStyle/>
          <a:p>
            <a:pPr marL="285750" indent="-285750">
              <a:buFont typeface="Arial" panose="020B0604020202020204" pitchFamily="34" charset="0"/>
              <a:buChar char="•"/>
            </a:pPr>
            <a:r>
              <a:rPr lang="en-US" dirty="0"/>
              <a:t>On Feb 26, 2023, with temperature of -35 and winter road 20 hours away from being shut down due to incoming storm, at  approximately 19:20, 200 meters northbound from P11 on Munn Lake, Winter Road fuel truck U0687, (2006 Conventional Peterbilt) caught fire in the engine bay.  </a:t>
            </a:r>
          </a:p>
          <a:p>
            <a:pPr marL="285750" indent="-285750">
              <a:buFont typeface="Arial" panose="020B0604020202020204" pitchFamily="34" charset="0"/>
              <a:buChar char="•"/>
            </a:pPr>
            <a:r>
              <a:rPr lang="en-US" dirty="0"/>
              <a:t>Driver called Fire on LADD 2 and attempted to extinguish fire.  Nuna loader operator who was maintaining the spur road arrived on scene and smothered fire with snow.  </a:t>
            </a:r>
          </a:p>
          <a:p>
            <a:pPr marL="285750" indent="-285750">
              <a:buFont typeface="Arial" panose="020B0604020202020204" pitchFamily="34" charset="0"/>
              <a:buChar char="•"/>
            </a:pPr>
            <a:r>
              <a:rPr lang="en-US" dirty="0"/>
              <a:t>At 20:29 Security called ERT coordinator and advised of WR Truck fire.  Coordinator gathered ERT team for a response with AARF and requested permission from Acting Weekend Duty Manager to respond off site.</a:t>
            </a:r>
          </a:p>
          <a:p>
            <a:pPr marL="285750" indent="-285750">
              <a:buFont typeface="Arial" panose="020B0604020202020204" pitchFamily="34" charset="0"/>
              <a:buChar char="•"/>
            </a:pPr>
            <a:r>
              <a:rPr lang="en-US" dirty="0"/>
              <a:t>WDM and ERT Coordinator met and additional information was gathered from SCM Supervisor which indicated that Nuna had responded, extinguished the fire, driver was “ok” and on way back to Yellowknife with teammate.  ERT stood down.</a:t>
            </a:r>
          </a:p>
          <a:p>
            <a:pPr marL="285750" indent="-285750">
              <a:buFont typeface="Arial" panose="020B0604020202020204" pitchFamily="34" charset="0"/>
              <a:buChar char="•"/>
            </a:pPr>
            <a:r>
              <a:rPr lang="en-US" dirty="0"/>
              <a:t>Cause was investigated by owner/operator indicates suspected electrical fire in the engine bay.</a:t>
            </a:r>
          </a:p>
        </p:txBody>
      </p:sp>
      <p:sp>
        <p:nvSpPr>
          <p:cNvPr id="3" name="Text Placeholder 2"/>
          <p:cNvSpPr>
            <a:spLocks noGrp="1"/>
          </p:cNvSpPr>
          <p:nvPr>
            <p:ph type="body" sz="quarter" idx="10"/>
          </p:nvPr>
        </p:nvSpPr>
        <p:spPr/>
        <p:txBody>
          <a:bodyPr/>
          <a:lstStyle/>
          <a:p>
            <a:r>
              <a:rPr lang="en-CA" dirty="0"/>
              <a:t>Incident description</a:t>
            </a:r>
          </a:p>
        </p:txBody>
      </p:sp>
    </p:spTree>
    <p:extLst>
      <p:ext uri="{BB962C8B-B14F-4D97-AF65-F5344CB8AC3E}">
        <p14:creationId xmlns:p14="http://schemas.microsoft.com/office/powerpoint/2010/main" val="415642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CE67E912-07AB-AFA2-9175-EA1CDC1D841C}"/>
              </a:ext>
            </a:extLst>
          </p:cNvPr>
          <p:cNvSpPr>
            <a:spLocks noGrp="1"/>
          </p:cNvSpPr>
          <p:nvPr>
            <p:ph type="body" sz="quarter" idx="14"/>
          </p:nvPr>
        </p:nvSpPr>
        <p:spPr>
          <a:xfrm>
            <a:off x="432000" y="4752000"/>
            <a:ext cx="7920000" cy="144000"/>
          </a:xfrm>
        </p:spPr>
        <p:txBody>
          <a:bodyPr/>
          <a:lstStyle/>
          <a:p>
            <a:endParaRPr lang="en-US"/>
          </a:p>
        </p:txBody>
      </p:sp>
      <p:sp>
        <p:nvSpPr>
          <p:cNvPr id="14" name="Text Placeholder 2">
            <a:extLst>
              <a:ext uri="{FF2B5EF4-FFF2-40B4-BE49-F238E27FC236}">
                <a16:creationId xmlns:a16="http://schemas.microsoft.com/office/drawing/2014/main" id="{EAE3C217-5734-2501-490C-663D69B1F5CB}"/>
              </a:ext>
            </a:extLst>
          </p:cNvPr>
          <p:cNvSpPr>
            <a:spLocks noGrp="1"/>
          </p:cNvSpPr>
          <p:nvPr>
            <p:ph type="body" sz="quarter" idx="12"/>
          </p:nvPr>
        </p:nvSpPr>
        <p:spPr>
          <a:xfrm>
            <a:off x="4644000" y="4248000"/>
            <a:ext cx="4068000" cy="432000"/>
          </a:xfrm>
        </p:spPr>
        <p:txBody>
          <a:bodyPr/>
          <a:lstStyle/>
          <a:p>
            <a:r>
              <a:rPr lang="en-US" dirty="0" err="1"/>
              <a:t>InReach</a:t>
            </a:r>
            <a:endParaRPr lang="en-US" dirty="0"/>
          </a:p>
        </p:txBody>
      </p:sp>
      <p:pic>
        <p:nvPicPr>
          <p:cNvPr id="7" name="Picture 6">
            <a:extLst>
              <a:ext uri="{FF2B5EF4-FFF2-40B4-BE49-F238E27FC236}">
                <a16:creationId xmlns:a16="http://schemas.microsoft.com/office/drawing/2014/main" id="{59BB1B81-69DD-3940-E8FA-F86C438ED161}"/>
              </a:ext>
            </a:extLst>
          </p:cNvPr>
          <p:cNvPicPr>
            <a:picLocks noChangeAspect="1"/>
          </p:cNvPicPr>
          <p:nvPr/>
        </p:nvPicPr>
        <p:blipFill rotWithShape="1">
          <a:blip r:embed="rId3"/>
          <a:srcRect l="3252" r="3454" b="-4"/>
          <a:stretch/>
        </p:blipFill>
        <p:spPr>
          <a:xfrm>
            <a:off x="4644000" y="1079999"/>
            <a:ext cx="4068000" cy="3096000"/>
          </a:xfrm>
          <a:prstGeom prst="rect">
            <a:avLst/>
          </a:prstGeom>
          <a:noFill/>
        </p:spPr>
      </p:pic>
      <p:sp>
        <p:nvSpPr>
          <p:cNvPr id="16" name="Text Placeholder 4">
            <a:extLst>
              <a:ext uri="{FF2B5EF4-FFF2-40B4-BE49-F238E27FC236}">
                <a16:creationId xmlns:a16="http://schemas.microsoft.com/office/drawing/2014/main" id="{60157BD5-B77D-5FC1-F632-29A1641ABE1D}"/>
              </a:ext>
            </a:extLst>
          </p:cNvPr>
          <p:cNvSpPr>
            <a:spLocks noGrp="1"/>
          </p:cNvSpPr>
          <p:nvPr>
            <p:ph type="body" sz="quarter" idx="11"/>
          </p:nvPr>
        </p:nvSpPr>
        <p:spPr>
          <a:xfrm>
            <a:off x="432000" y="4248000"/>
            <a:ext cx="4068000" cy="432000"/>
          </a:xfrm>
        </p:spPr>
        <p:txBody>
          <a:bodyPr/>
          <a:lstStyle/>
          <a:p>
            <a:r>
              <a:rPr lang="en-US" dirty="0"/>
              <a:t>Spot X</a:t>
            </a:r>
          </a:p>
        </p:txBody>
      </p:sp>
      <p:pic>
        <p:nvPicPr>
          <p:cNvPr id="5" name="Picture 4">
            <a:extLst>
              <a:ext uri="{FF2B5EF4-FFF2-40B4-BE49-F238E27FC236}">
                <a16:creationId xmlns:a16="http://schemas.microsoft.com/office/drawing/2014/main" id="{FE7A97C9-D06B-F308-3905-99D4C2A29182}"/>
              </a:ext>
            </a:extLst>
          </p:cNvPr>
          <p:cNvPicPr>
            <a:picLocks noChangeAspect="1"/>
          </p:cNvPicPr>
          <p:nvPr/>
        </p:nvPicPr>
        <p:blipFill rotWithShape="1">
          <a:blip r:embed="rId4"/>
          <a:srcRect l="468" r="2" b="2"/>
          <a:stretch/>
        </p:blipFill>
        <p:spPr>
          <a:xfrm>
            <a:off x="432000" y="1079999"/>
            <a:ext cx="4068000" cy="3096000"/>
          </a:xfrm>
          <a:prstGeom prst="rect">
            <a:avLst/>
          </a:prstGeom>
          <a:noFill/>
        </p:spPr>
      </p:pic>
      <p:sp>
        <p:nvSpPr>
          <p:cNvPr id="18" name="Text Placeholder 6">
            <a:extLst>
              <a:ext uri="{FF2B5EF4-FFF2-40B4-BE49-F238E27FC236}">
                <a16:creationId xmlns:a16="http://schemas.microsoft.com/office/drawing/2014/main" id="{90A0CBD8-7986-A166-39F9-9182A63606B4}"/>
              </a:ext>
            </a:extLst>
          </p:cNvPr>
          <p:cNvSpPr>
            <a:spLocks noGrp="1"/>
          </p:cNvSpPr>
          <p:nvPr>
            <p:ph type="body" sz="quarter" idx="10"/>
          </p:nvPr>
        </p:nvSpPr>
        <p:spPr>
          <a:xfrm>
            <a:off x="432000" y="144000"/>
            <a:ext cx="7560000" cy="648000"/>
          </a:xfrm>
        </p:spPr>
        <p:txBody>
          <a:bodyPr/>
          <a:lstStyle/>
          <a:p>
            <a:endParaRPr lang="en-US"/>
          </a:p>
        </p:txBody>
      </p:sp>
    </p:spTree>
    <p:extLst>
      <p:ext uri="{BB962C8B-B14F-4D97-AF65-F5344CB8AC3E}">
        <p14:creationId xmlns:p14="http://schemas.microsoft.com/office/powerpoint/2010/main" val="43119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5A4ED-379D-DFBC-81FC-E1B953CAECE6}"/>
              </a:ext>
            </a:extLst>
          </p:cNvPr>
          <p:cNvSpPr>
            <a:spLocks noGrp="1"/>
          </p:cNvSpPr>
          <p:nvPr>
            <p:ph type="body" sz="quarter" idx="11"/>
          </p:nvPr>
        </p:nvSpPr>
        <p:spPr/>
        <p:txBody>
          <a:bodyPr/>
          <a:lstStyle/>
          <a:p>
            <a:r>
              <a:rPr lang="en-US" b="1" dirty="0"/>
              <a:t>The Importance of GPS Devices for Carriers, Hunters &amp; Ice Road Users</a:t>
            </a:r>
          </a:p>
          <a:p>
            <a:pPr marL="285750" indent="-285750">
              <a:buFont typeface="Arial" panose="020B0604020202020204" pitchFamily="34" charset="0"/>
              <a:buChar char="•"/>
            </a:pPr>
            <a:r>
              <a:rPr lang="en-US" b="1" dirty="0"/>
              <a:t>Emergency Communication: </a:t>
            </a:r>
            <a:r>
              <a:rPr lang="en-US" dirty="0"/>
              <a:t>Enables instant two-way communication in remote areas, enhancing safety by providing a lifeline in emergencies.</a:t>
            </a:r>
          </a:p>
          <a:p>
            <a:pPr marL="285750" indent="-285750">
              <a:buFont typeface="Arial" panose="020B0604020202020204" pitchFamily="34" charset="0"/>
              <a:buChar char="•"/>
            </a:pPr>
            <a:r>
              <a:rPr lang="en-US" b="1" dirty="0"/>
              <a:t>SOS Alerts: </a:t>
            </a:r>
            <a:r>
              <a:rPr lang="en-US" dirty="0"/>
              <a:t>Equipped with SOS features, allowing quick distress signal transmission and prompt response during critical situations, prioritizing safety.</a:t>
            </a:r>
          </a:p>
          <a:p>
            <a:pPr marL="285750" indent="-285750">
              <a:buFont typeface="Arial" panose="020B0604020202020204" pitchFamily="34" charset="0"/>
              <a:buChar char="•"/>
            </a:pPr>
            <a:r>
              <a:rPr lang="en-US" b="1" dirty="0"/>
              <a:t>Real-time GPS Tracking: </a:t>
            </a:r>
            <a:r>
              <a:rPr lang="en-US" dirty="0"/>
              <a:t>Provides accurate location monitoring, aiding in navigation and ensuring that truckers’ whereabouts are known, contributing to overall safety.</a:t>
            </a:r>
          </a:p>
          <a:p>
            <a:pPr marL="285750" indent="-285750">
              <a:buFont typeface="Arial" panose="020B0604020202020204" pitchFamily="34" charset="0"/>
              <a:buChar char="•"/>
            </a:pPr>
            <a:r>
              <a:rPr lang="en-US" b="1" dirty="0"/>
              <a:t>Remote Area Coverage: </a:t>
            </a:r>
            <a:r>
              <a:rPr lang="en-US" dirty="0"/>
              <a:t>Operates in locations with limited or no cell coverage, ensuring consistent communication and safety features even in isolated icy environments.</a:t>
            </a:r>
          </a:p>
          <a:p>
            <a:pPr marL="285750" indent="-285750">
              <a:buFont typeface="Arial" panose="020B0604020202020204" pitchFamily="34" charset="0"/>
              <a:buChar char="•"/>
            </a:pPr>
            <a:r>
              <a:rPr lang="en-US" b="1" dirty="0"/>
              <a:t>Enhanced Emergency Response: </a:t>
            </a:r>
            <a:r>
              <a:rPr lang="en-US" dirty="0"/>
              <a:t>Facilitates a faster and more effective emergency response, crucial for dealing with accidents or unforeseen challenges on hazardous ice roads.</a:t>
            </a:r>
          </a:p>
          <a:p>
            <a:pPr marL="285750" indent="-285750">
              <a:buFont typeface="Arial" panose="020B0604020202020204" pitchFamily="34" charset="0"/>
              <a:buChar char="•"/>
            </a:pPr>
            <a:r>
              <a:rPr lang="en-US" b="1" dirty="0"/>
              <a:t>Peace of Mind: </a:t>
            </a:r>
            <a:r>
              <a:rPr lang="en-US" dirty="0"/>
              <a:t>Truckers have the assurance of reliable communication and emergency capabilities, promoting a safer work environment and reducing potential risks associated with the unpredictable nature of ice road trucking.</a:t>
            </a:r>
          </a:p>
        </p:txBody>
      </p:sp>
      <p:sp>
        <p:nvSpPr>
          <p:cNvPr id="3" name="Text Placeholder 2">
            <a:extLst>
              <a:ext uri="{FF2B5EF4-FFF2-40B4-BE49-F238E27FC236}">
                <a16:creationId xmlns:a16="http://schemas.microsoft.com/office/drawing/2014/main" id="{C233D7A1-C45D-5D0B-9266-F78EC8F67B59}"/>
              </a:ext>
            </a:extLst>
          </p:cNvPr>
          <p:cNvSpPr>
            <a:spLocks noGrp="1"/>
          </p:cNvSpPr>
          <p:nvPr>
            <p:ph type="body" sz="quarter" idx="10"/>
          </p:nvPr>
        </p:nvSpPr>
        <p:spPr/>
        <p:txBody>
          <a:bodyPr/>
          <a:lstStyle/>
          <a:p>
            <a:r>
              <a:rPr lang="en-US" dirty="0"/>
              <a:t>GPS Devices for Carriers, Hunters &amp; Ice Road Users</a:t>
            </a:r>
          </a:p>
          <a:p>
            <a:endParaRPr lang="en-US" dirty="0"/>
          </a:p>
        </p:txBody>
      </p:sp>
    </p:spTree>
    <p:extLst>
      <p:ext uri="{BB962C8B-B14F-4D97-AF65-F5344CB8AC3E}">
        <p14:creationId xmlns:p14="http://schemas.microsoft.com/office/powerpoint/2010/main" val="202646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F9EFC-0298-CB77-9F50-C079DD9066EC}"/>
              </a:ext>
            </a:extLst>
          </p:cNvPr>
          <p:cNvSpPr>
            <a:spLocks noGrp="1"/>
          </p:cNvSpPr>
          <p:nvPr>
            <p:ph type="body" sz="quarter" idx="10"/>
          </p:nvPr>
        </p:nvSpPr>
        <p:spPr/>
        <p:txBody>
          <a:bodyPr/>
          <a:lstStyle/>
          <a:p>
            <a:r>
              <a:rPr lang="en-US" dirty="0"/>
              <a:t>SEVEN YEARS IN PRODUCTION</a:t>
            </a:r>
          </a:p>
        </p:txBody>
      </p:sp>
      <p:pic>
        <p:nvPicPr>
          <p:cNvPr id="4" name="Picture 3">
            <a:extLst>
              <a:ext uri="{FF2B5EF4-FFF2-40B4-BE49-F238E27FC236}">
                <a16:creationId xmlns:a16="http://schemas.microsoft.com/office/drawing/2014/main" id="{BDFE19CB-9F8C-E25E-25BE-A642F5B43C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735" y="1131836"/>
            <a:ext cx="8871155" cy="3294689"/>
          </a:xfrm>
          <a:prstGeom prst="rect">
            <a:avLst/>
          </a:prstGeom>
        </p:spPr>
      </p:pic>
    </p:spTree>
    <p:extLst>
      <p:ext uri="{BB962C8B-B14F-4D97-AF65-F5344CB8AC3E}">
        <p14:creationId xmlns:p14="http://schemas.microsoft.com/office/powerpoint/2010/main" val="26631762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in a suit and tie&#10;&#10;Description automatically generated">
            <a:extLst>
              <a:ext uri="{FF2B5EF4-FFF2-40B4-BE49-F238E27FC236}">
                <a16:creationId xmlns:a16="http://schemas.microsoft.com/office/drawing/2014/main" id="{8F841C38-7065-5B46-C346-C818F6D9F4CF}"/>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4963669" y="1080000"/>
            <a:ext cx="2871922" cy="3093928"/>
          </a:xfrm>
          <a:ln>
            <a:solidFill>
              <a:schemeClr val="tx1"/>
            </a:solidFill>
          </a:ln>
        </p:spPr>
      </p:pic>
      <p:sp>
        <p:nvSpPr>
          <p:cNvPr id="3" name="Text Placeholder 2">
            <a:extLst>
              <a:ext uri="{FF2B5EF4-FFF2-40B4-BE49-F238E27FC236}">
                <a16:creationId xmlns:a16="http://schemas.microsoft.com/office/drawing/2014/main" id="{6C4AD901-A7F2-3EF7-787C-7D035FDB40B2}"/>
              </a:ext>
            </a:extLst>
          </p:cNvPr>
          <p:cNvSpPr>
            <a:spLocks noGrp="1"/>
          </p:cNvSpPr>
          <p:nvPr>
            <p:ph type="body" sz="quarter" idx="11"/>
          </p:nvPr>
        </p:nvSpPr>
        <p:spPr/>
        <p:txBody>
          <a:bodyPr/>
          <a:lstStyle/>
          <a:p>
            <a:r>
              <a:rPr lang="en-US" dirty="0"/>
              <a:t>New role effective November 1, 2023</a:t>
            </a:r>
          </a:p>
          <a:p>
            <a:r>
              <a:rPr lang="en-US" dirty="0"/>
              <a:t>Served as Chief Financial Officer for De Beers Group Managed Operations from 2019 – based in Johannesburg, SA</a:t>
            </a:r>
          </a:p>
          <a:p>
            <a:r>
              <a:rPr lang="en-US" dirty="0"/>
              <a:t>Served in multiple roles with Anglo American plc Group from 2009</a:t>
            </a:r>
          </a:p>
          <a:p>
            <a:r>
              <a:rPr lang="en-US" dirty="0"/>
              <a:t>Holds a Bachelor of Business Science (Actuarial Science), is a fellow of the Institute of Actuaries, specializing in Finance and Investment and is qualified as a Chartered Financial Analyst</a:t>
            </a:r>
          </a:p>
          <a:p>
            <a:r>
              <a:rPr lang="en-US" dirty="0"/>
              <a:t>Based out of the Calgary Support Centre</a:t>
            </a:r>
          </a:p>
          <a:p>
            <a:endParaRPr lang="en-US" dirty="0"/>
          </a:p>
        </p:txBody>
      </p:sp>
      <p:sp>
        <p:nvSpPr>
          <p:cNvPr id="4" name="Text Placeholder 3">
            <a:extLst>
              <a:ext uri="{FF2B5EF4-FFF2-40B4-BE49-F238E27FC236}">
                <a16:creationId xmlns:a16="http://schemas.microsoft.com/office/drawing/2014/main" id="{0C3B28FC-7EFC-708F-83D3-9EA17192DD5D}"/>
              </a:ext>
            </a:extLst>
          </p:cNvPr>
          <p:cNvSpPr>
            <a:spLocks noGrp="1"/>
          </p:cNvSpPr>
          <p:nvPr>
            <p:ph type="body" sz="quarter" idx="10"/>
          </p:nvPr>
        </p:nvSpPr>
        <p:spPr/>
        <p:txBody>
          <a:bodyPr/>
          <a:lstStyle/>
          <a:p>
            <a:r>
              <a:rPr lang="en-US" dirty="0"/>
              <a:t>Avischen Moodley - COUNTRY PRESIDENT</a:t>
            </a:r>
          </a:p>
        </p:txBody>
      </p:sp>
    </p:spTree>
    <p:extLst>
      <p:ext uri="{BB962C8B-B14F-4D97-AF65-F5344CB8AC3E}">
        <p14:creationId xmlns:p14="http://schemas.microsoft.com/office/powerpoint/2010/main" val="28376497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4AD901-A7F2-3EF7-787C-7D035FDB40B2}"/>
              </a:ext>
            </a:extLst>
          </p:cNvPr>
          <p:cNvSpPr>
            <a:spLocks noGrp="1"/>
          </p:cNvSpPr>
          <p:nvPr>
            <p:ph type="body" sz="quarter" idx="11"/>
          </p:nvPr>
        </p:nvSpPr>
        <p:spPr/>
        <p:txBody>
          <a:bodyPr/>
          <a:lstStyle/>
          <a:p>
            <a:r>
              <a:rPr lang="en-US" dirty="0"/>
              <a:t>Appointment effective November 9, 2023</a:t>
            </a:r>
          </a:p>
          <a:p>
            <a:r>
              <a:rPr lang="en-US" dirty="0"/>
              <a:t>Comes to Gahcho Kué from Moneta Gold Inc. where he was responsible for bringing the company’s Tower Gold Project into production</a:t>
            </a:r>
          </a:p>
          <a:p>
            <a:r>
              <a:rPr lang="en-US" dirty="0"/>
              <a:t>Previous roles include General Manager at Baffinland Iron Ore Mines, Operations Manager at </a:t>
            </a:r>
            <a:r>
              <a:rPr lang="en-US" dirty="0" err="1"/>
              <a:t>Chirano</a:t>
            </a:r>
            <a:r>
              <a:rPr lang="en-US" dirty="0"/>
              <a:t> Gold Mines, Vice President Operations at Compass Minerals Canada and many other leadership roles at underground and open pit mines in Canada, the United States and Western Australia</a:t>
            </a:r>
          </a:p>
          <a:p>
            <a:endParaRPr lang="en-US" dirty="0"/>
          </a:p>
        </p:txBody>
      </p:sp>
      <p:sp>
        <p:nvSpPr>
          <p:cNvPr id="4" name="Text Placeholder 3">
            <a:extLst>
              <a:ext uri="{FF2B5EF4-FFF2-40B4-BE49-F238E27FC236}">
                <a16:creationId xmlns:a16="http://schemas.microsoft.com/office/drawing/2014/main" id="{0C3B28FC-7EFC-708F-83D3-9EA17192DD5D}"/>
              </a:ext>
            </a:extLst>
          </p:cNvPr>
          <p:cNvSpPr>
            <a:spLocks noGrp="1"/>
          </p:cNvSpPr>
          <p:nvPr>
            <p:ph type="body" sz="quarter" idx="10"/>
          </p:nvPr>
        </p:nvSpPr>
        <p:spPr/>
        <p:txBody>
          <a:bodyPr/>
          <a:lstStyle/>
          <a:p>
            <a:r>
              <a:rPr lang="en-US" dirty="0"/>
              <a:t>Gerry rogers – mine general manager, Gahcho </a:t>
            </a:r>
            <a:r>
              <a:rPr lang="en-US" dirty="0" err="1"/>
              <a:t>kuÉ</a:t>
            </a:r>
            <a:endParaRPr lang="en-US" dirty="0"/>
          </a:p>
        </p:txBody>
      </p:sp>
      <p:pic>
        <p:nvPicPr>
          <p:cNvPr id="5" name="Picture 4">
            <a:extLst>
              <a:ext uri="{FF2B5EF4-FFF2-40B4-BE49-F238E27FC236}">
                <a16:creationId xmlns:a16="http://schemas.microsoft.com/office/drawing/2014/main" id="{5B033B0D-977B-BCA7-BDBB-D2A98C5DF72B}"/>
              </a:ext>
            </a:extLst>
          </p:cNvPr>
          <p:cNvPicPr>
            <a:picLocks noChangeAspect="1"/>
          </p:cNvPicPr>
          <p:nvPr/>
        </p:nvPicPr>
        <p:blipFill>
          <a:blip r:embed="rId2"/>
          <a:stretch>
            <a:fillRect/>
          </a:stretch>
        </p:blipFill>
        <p:spPr>
          <a:xfrm>
            <a:off x="5186715" y="954660"/>
            <a:ext cx="2650550" cy="3600000"/>
          </a:xfrm>
          <a:prstGeom prst="rect">
            <a:avLst/>
          </a:prstGeom>
        </p:spPr>
      </p:pic>
    </p:spTree>
    <p:extLst>
      <p:ext uri="{BB962C8B-B14F-4D97-AF65-F5344CB8AC3E}">
        <p14:creationId xmlns:p14="http://schemas.microsoft.com/office/powerpoint/2010/main" val="207892785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4655fe6-fde7-471a-860e-77e9d7615c9d" xsi:nil="true"/>
    <lcf76f155ced4ddcb4097134ff3c332f xmlns="549d0987-cd44-41f7-9cdc-1a6f8a6e22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08236FBA5F3149A306E2A6E499E536" ma:contentTypeVersion="11" ma:contentTypeDescription="Create a new document." ma:contentTypeScope="" ma:versionID="8e1a1de30fbe22b5a54c8fdb1a70addf">
  <xsd:schema xmlns:xsd="http://www.w3.org/2001/XMLSchema" xmlns:xs="http://www.w3.org/2001/XMLSchema" xmlns:p="http://schemas.microsoft.com/office/2006/metadata/properties" xmlns:ns2="549d0987-cd44-41f7-9cdc-1a6f8a6e2295" xmlns:ns3="04655fe6-fde7-471a-860e-77e9d7615c9d" targetNamespace="http://schemas.microsoft.com/office/2006/metadata/properties" ma:root="true" ma:fieldsID="b5ddb50a45682b2becf6709db00979ff" ns2:_="" ns3:_="">
    <xsd:import namespace="549d0987-cd44-41f7-9cdc-1a6f8a6e2295"/>
    <xsd:import namespace="04655fe6-fde7-471a-860e-77e9d7615c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9d0987-cd44-41f7-9cdc-1a6f8a6e22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70430fd-394c-41f5-a85e-5ef5e40623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655fe6-fde7-471a-860e-77e9d7615c9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9d6071-7976-4879-863e-e7274366aab2}" ma:internalName="TaxCatchAll" ma:showField="CatchAllData" ma:web="a8cd22bc-c916-4344-9b6e-6ed5e429a1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522A0A-6FEC-4BA7-8B40-115B2ED3EB5B}">
  <ds:schemaRefs>
    <ds:schemaRef ds:uri="http://schemas.microsoft.com/sharepoint/v3/contenttype/forms"/>
  </ds:schemaRefs>
</ds:datastoreItem>
</file>

<file path=customXml/itemProps2.xml><?xml version="1.0" encoding="utf-8"?>
<ds:datastoreItem xmlns:ds="http://schemas.openxmlformats.org/officeDocument/2006/customXml" ds:itemID="{EEB37DE6-CF0F-4AC1-B5B6-17C327299963}">
  <ds:schemaRefs>
    <ds:schemaRef ds:uri="http://schemas.openxmlformats.org/package/2006/metadata/core-properties"/>
    <ds:schemaRef ds:uri="9257a816-23ae-4575-8413-9eb959dee7ba"/>
    <ds:schemaRef ds:uri="http://schemas.microsoft.com/office/2006/documentManagement/types"/>
    <ds:schemaRef ds:uri="http://purl.org/dc/terms/"/>
    <ds:schemaRef ds:uri="http://schemas.microsoft.com/office/2006/metadata/properties"/>
    <ds:schemaRef ds:uri="http://schemas.microsoft.com/office/infopath/2007/PartnerControls"/>
    <ds:schemaRef ds:uri="7acada48-2a02-44bc-926d-5024bc27a3f5"/>
    <ds:schemaRef ds:uri="http://purl.org/dc/elements/1.1/"/>
    <ds:schemaRef ds:uri="http://www.w3.org/XML/1998/namespace"/>
    <ds:schemaRef ds:uri="http://purl.org/dc/dcmitype/"/>
    <ds:schemaRef ds:uri="04655fe6-fde7-471a-860e-77e9d7615c9d"/>
    <ds:schemaRef ds:uri="549d0987-cd44-41f7-9cdc-1a6f8a6e2295"/>
  </ds:schemaRefs>
</ds:datastoreItem>
</file>

<file path=customXml/itemProps3.xml><?xml version="1.0" encoding="utf-8"?>
<ds:datastoreItem xmlns:ds="http://schemas.openxmlformats.org/officeDocument/2006/customXml" ds:itemID="{89F89F93-E171-4961-902D-10C150104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9d0987-cd44-41f7-9cdc-1a6f8a6e2295"/>
    <ds:schemaRef ds:uri="04655fe6-fde7-471a-860e-77e9d7615c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649</TotalTime>
  <Words>5776</Words>
  <Application>Microsoft Office PowerPoint</Application>
  <PresentationFormat>On-screen Show (16:9)</PresentationFormat>
  <Paragraphs>1753</Paragraphs>
  <Slides>29</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Franklin Gothic Book</vt:lpstr>
      <vt:lpstr>Franklin Gothic Medium</vt:lpstr>
      <vt:lpstr>Office Theme</vt:lpstr>
      <vt:lpstr>think-cell Slide</vt:lpstr>
      <vt:lpstr>GAHCHO KUÉ MINE - 2024 WINTER ROAD CARRIER ORIENTATION</vt:lpstr>
      <vt:lpstr>1 GK WR SAFETY SHARE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GK Planned Freight &amp; Fuel</vt:lpstr>
      <vt:lpstr>PowerPoint Presentation</vt:lpstr>
      <vt:lpstr>PowerPoint Presentation</vt:lpstr>
      <vt:lpstr>PowerPoint Presentation</vt:lpstr>
      <vt:lpstr>PowerPoint Presentation</vt:lpstr>
      <vt:lpstr>PowerPoint Presentation</vt:lpstr>
      <vt:lpstr>GK Spur Road &amp; Mine Site</vt:lpstr>
      <vt:lpstr>GAHCHO KUÉ SPUR ROAD OVERVIEW</vt:lpstr>
      <vt:lpstr>GAHCHO KUÉ SPUR ROAD - RULES</vt:lpstr>
      <vt:lpstr>GAHCHO KUÉ SPUR ROAD – WILDLIFE RIGHT-OF-WAY</vt:lpstr>
      <vt:lpstr>GAHCHO KUÉ SPUR ROAD – ARRIVAL AT THE MINE SITE</vt:lpstr>
      <vt:lpstr>GAHCHO KUÉ MINE SITE - COVID-19 MEASURES</vt:lpstr>
      <vt:lpstr>GAHCHO KUÉ MINE SITE – HEALTH &amp; SAFETY</vt:lpstr>
      <vt:lpstr>GAHCHO KUÉ MINE SITE – CARGO OFF-LOADING</vt:lpstr>
      <vt:lpstr>GAHCHO KUÉ MINE SITE – WEATHER EVENTS &amp; EMERGENCY RESPONSE</vt:lpstr>
      <vt:lpstr>GAHCHO KUÉ MINE SITE – WASTE MANAGEMENT</vt:lpstr>
      <vt:lpstr>GAHCHO KUÉ MINE SITE – SPILL PREVENTION</vt:lpstr>
      <vt:lpstr>GAHCHO KUÉ MINE SITE – SPILL CLEAN-UP / REMEDIATION</vt:lpstr>
      <vt:lpstr>PowerPoint Presentation</vt:lpstr>
    </vt:vector>
  </TitlesOfParts>
  <Company>Calgary - Wave_1 (v1708.33)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16:9 template</dc:title>
  <dc:creator>Kruger, Terry</dc:creator>
  <cp:lastModifiedBy>Cathy Gamble</cp:lastModifiedBy>
  <cp:revision>6</cp:revision>
  <dcterms:created xsi:type="dcterms:W3CDTF">2022-11-22T23:15:07Z</dcterms:created>
  <dcterms:modified xsi:type="dcterms:W3CDTF">2023-12-09T21:38:01Z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0x0101002008236FBA5F3149A306E2A6E499E536</vt:lpwstr>
  </property>
  <property fmtid="{D5CDD505-2E9C-101B-9397-08002B2CF9AE}" pid="3" name="Created">
    <vt:filetime>2021-12-22T00:00:00Z</vt:filetime>
  </property>
  <property fmtid="{D5CDD505-2E9C-101B-9397-08002B2CF9AE}" pid="4" name="Creator">
    <vt:lpwstr>Acrobat PDFMaker 21 for PowerPoint</vt:lpwstr>
  </property>
  <property fmtid="{D5CDD505-2E9C-101B-9397-08002B2CF9AE}" pid="5" name="LastSaved">
    <vt:filetime>2022-11-22T00:00:00Z</vt:filetime>
  </property>
  <property fmtid="{D5CDD505-2E9C-101B-9397-08002B2CF9AE}" pid="6" name="Producer">
    <vt:lpwstr>Adobe PDF Library 21.7.131</vt:lpwstr>
  </property>
  <property fmtid="{D5CDD505-2E9C-101B-9397-08002B2CF9AE}" pid="7" name="MSIP_Label_e3f2a5e4-10d8-4dfe-8082-7352c27520cb_Enabled">
    <vt:lpwstr>true</vt:lpwstr>
  </property>
  <property fmtid="{D5CDD505-2E9C-101B-9397-08002B2CF9AE}" pid="8" name="MSIP_Label_e3f2a5e4-10d8-4dfe-8082-7352c27520cb_SetDate">
    <vt:lpwstr>2023-03-10T23:43:27Z</vt:lpwstr>
  </property>
  <property fmtid="{D5CDD505-2E9C-101B-9397-08002B2CF9AE}" pid="9" name="MSIP_Label_e3f2a5e4-10d8-4dfe-8082-7352c27520cb_Method">
    <vt:lpwstr>Standard</vt:lpwstr>
  </property>
  <property fmtid="{D5CDD505-2E9C-101B-9397-08002B2CF9AE}" pid="10" name="MSIP_Label_e3f2a5e4-10d8-4dfe-8082-7352c27520cb_Name">
    <vt:lpwstr>_Official</vt:lpwstr>
  </property>
  <property fmtid="{D5CDD505-2E9C-101B-9397-08002B2CF9AE}" pid="11" name="MSIP_Label_e3f2a5e4-10d8-4dfe-8082-7352c27520cb_SiteId">
    <vt:lpwstr>2864f69d-77c3-4fbe-bbc0-97502052391a</vt:lpwstr>
  </property>
  <property fmtid="{D5CDD505-2E9C-101B-9397-08002B2CF9AE}" pid="12" name="MSIP_Label_e3f2a5e4-10d8-4dfe-8082-7352c27520cb_ActionId">
    <vt:lpwstr>708deb2c-ae82-47ba-8837-b3aa3f794f3d</vt:lpwstr>
  </property>
  <property fmtid="{D5CDD505-2E9C-101B-9397-08002B2CF9AE}" pid="13" name="MSIP_Label_e3f2a5e4-10d8-4dfe-8082-7352c27520cb_ContentBits">
    <vt:lpwstr>1</vt:lpwstr>
  </property>
</Properties>
</file>